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1"/>
  </p:sldMasterIdLst>
  <p:notesMasterIdLst>
    <p:notesMasterId r:id="rId23"/>
  </p:notesMasterIdLst>
  <p:sldIdLst>
    <p:sldId id="256" r:id="rId2"/>
    <p:sldId id="397" r:id="rId3"/>
    <p:sldId id="310" r:id="rId4"/>
    <p:sldId id="399" r:id="rId5"/>
    <p:sldId id="398" r:id="rId6"/>
    <p:sldId id="403" r:id="rId7"/>
    <p:sldId id="400" r:id="rId8"/>
    <p:sldId id="401" r:id="rId9"/>
    <p:sldId id="404" r:id="rId10"/>
    <p:sldId id="402" r:id="rId11"/>
    <p:sldId id="405" r:id="rId12"/>
    <p:sldId id="406" r:id="rId13"/>
    <p:sldId id="407" r:id="rId14"/>
    <p:sldId id="408" r:id="rId15"/>
    <p:sldId id="409" r:id="rId16"/>
    <p:sldId id="410" r:id="rId17"/>
    <p:sldId id="412" r:id="rId18"/>
    <p:sldId id="411" r:id="rId19"/>
    <p:sldId id="414" r:id="rId20"/>
    <p:sldId id="413" r:id="rId21"/>
    <p:sldId id="35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ECE9"/>
    <a:srgbClr val="FFEAE8"/>
    <a:srgbClr val="FFD2CD"/>
    <a:srgbClr val="FF552E"/>
    <a:srgbClr val="E84A27"/>
    <a:srgbClr val="FFEAE9"/>
    <a:srgbClr val="9DBBA6"/>
    <a:srgbClr val="131F33"/>
    <a:srgbClr val="13294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834"/>
    <p:restoredTop sz="49213"/>
  </p:normalViewPr>
  <p:slideViewPr>
    <p:cSldViewPr snapToGrid="0" snapToObjects="1">
      <p:cViewPr varScale="1">
        <p:scale>
          <a:sx n="69" d="100"/>
          <a:sy n="69" d="100"/>
        </p:scale>
        <p:origin x="696" y="184"/>
      </p:cViewPr>
      <p:guideLst>
        <p:guide orient="horz" pos="2160"/>
        <p:guide pos="3840"/>
      </p:guideLst>
    </p:cSldViewPr>
  </p:slideViewPr>
  <p:notesTextViewPr>
    <p:cViewPr>
      <p:scale>
        <a:sx n="150" d="100"/>
        <a:sy n="15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476D6-88C1-8A49-BAAE-F44F2AA60969}" type="doc">
      <dgm:prSet loTypeId="urn:microsoft.com/office/officeart/2005/8/layout/venn1" loCatId="" qsTypeId="urn:microsoft.com/office/officeart/2005/8/quickstyle/simple1" qsCatId="simple" csTypeId="urn:microsoft.com/office/officeart/2005/8/colors/accent1_2" csCatId="accent1" phldr="1"/>
      <dgm:spPr/>
    </dgm:pt>
    <dgm:pt modelId="{05E82D4B-F21C-0E44-9582-5B0919497FC1}">
      <dgm:prSet phldrT="[Text]"/>
      <dgm:spPr/>
      <dgm:t>
        <a:bodyPr/>
        <a:lstStyle/>
        <a:p>
          <a:pPr>
            <a:buFont typeface="+mj-lt"/>
            <a:buAutoNum type="arabicPeriod"/>
          </a:pPr>
          <a:r>
            <a:rPr lang="en-US" dirty="0"/>
            <a:t>Simulating other minds (theory of mind)</a:t>
          </a:r>
        </a:p>
      </dgm:t>
    </dgm:pt>
    <dgm:pt modelId="{23D713D7-E640-2442-AE4A-C451708E1739}" type="parTrans" cxnId="{158AFDC5-F0AD-664B-8BE0-25E5D30AF119}">
      <dgm:prSet/>
      <dgm:spPr/>
      <dgm:t>
        <a:bodyPr/>
        <a:lstStyle/>
        <a:p>
          <a:endParaRPr lang="en-US"/>
        </a:p>
      </dgm:t>
    </dgm:pt>
    <dgm:pt modelId="{0D9CE02E-8E35-A84F-9BE5-5326E4DAC3B9}" type="sibTrans" cxnId="{158AFDC5-F0AD-664B-8BE0-25E5D30AF119}">
      <dgm:prSet/>
      <dgm:spPr/>
      <dgm:t>
        <a:bodyPr/>
        <a:lstStyle/>
        <a:p>
          <a:endParaRPr lang="en-US"/>
        </a:p>
      </dgm:t>
    </dgm:pt>
    <dgm:pt modelId="{3D6FCD26-7CC3-EC49-BDAE-A996215AAB41}">
      <dgm:prSet/>
      <dgm:spPr/>
      <dgm:t>
        <a:bodyPr/>
        <a:lstStyle/>
        <a:p>
          <a:r>
            <a:rPr lang="en-US"/>
            <a:t>Simulating oneself in future or other situations (long term needs)</a:t>
          </a:r>
          <a:endParaRPr lang="en-US" dirty="0"/>
        </a:p>
      </dgm:t>
    </dgm:pt>
    <dgm:pt modelId="{5654DB3B-A28C-9842-BE84-8F077B25BECA}" type="parTrans" cxnId="{D3C50DEB-DBA5-C146-81DC-75036FFFB45D}">
      <dgm:prSet/>
      <dgm:spPr/>
      <dgm:t>
        <a:bodyPr/>
        <a:lstStyle/>
        <a:p>
          <a:endParaRPr lang="en-US"/>
        </a:p>
      </dgm:t>
    </dgm:pt>
    <dgm:pt modelId="{98137445-5256-8C41-BDA7-B98AC2626E44}" type="sibTrans" cxnId="{D3C50DEB-DBA5-C146-81DC-75036FFFB45D}">
      <dgm:prSet/>
      <dgm:spPr/>
      <dgm:t>
        <a:bodyPr/>
        <a:lstStyle/>
        <a:p>
          <a:endParaRPr lang="en-US"/>
        </a:p>
      </dgm:t>
    </dgm:pt>
    <dgm:pt modelId="{810F563B-0561-8644-877E-40F41E990BD4}">
      <dgm:prSet/>
      <dgm:spPr/>
      <dgm:t>
        <a:bodyPr/>
        <a:lstStyle/>
        <a:p>
          <a:r>
            <a:rPr lang="en-US"/>
            <a:t>Learning from observation (imitation and teaching)</a:t>
          </a:r>
          <a:endParaRPr lang="en-US" dirty="0"/>
        </a:p>
      </dgm:t>
    </dgm:pt>
    <dgm:pt modelId="{633A9497-2EF7-6349-83C2-1B3CC789DB47}" type="parTrans" cxnId="{E2FE71CF-2A43-224B-BE76-FF0A6D29E026}">
      <dgm:prSet/>
      <dgm:spPr/>
      <dgm:t>
        <a:bodyPr/>
        <a:lstStyle/>
        <a:p>
          <a:endParaRPr lang="en-US"/>
        </a:p>
      </dgm:t>
    </dgm:pt>
    <dgm:pt modelId="{0BB7D894-5B32-504C-B2EF-610032360320}" type="sibTrans" cxnId="{E2FE71CF-2A43-224B-BE76-FF0A6D29E026}">
      <dgm:prSet/>
      <dgm:spPr/>
      <dgm:t>
        <a:bodyPr/>
        <a:lstStyle/>
        <a:p>
          <a:endParaRPr lang="en-US"/>
        </a:p>
      </dgm:t>
    </dgm:pt>
    <dgm:pt modelId="{2ED04C53-2A6A-1F45-BCE0-A0A9DB1F73F1}" type="pres">
      <dgm:prSet presAssocID="{3C9476D6-88C1-8A49-BAAE-F44F2AA60969}" presName="compositeShape" presStyleCnt="0">
        <dgm:presLayoutVars>
          <dgm:chMax val="7"/>
          <dgm:dir/>
          <dgm:resizeHandles val="exact"/>
        </dgm:presLayoutVars>
      </dgm:prSet>
      <dgm:spPr/>
    </dgm:pt>
    <dgm:pt modelId="{E9E1B7E9-114D-9947-A19A-661859000D7B}" type="pres">
      <dgm:prSet presAssocID="{05E82D4B-F21C-0E44-9582-5B0919497FC1}" presName="circ1" presStyleLbl="vennNode1" presStyleIdx="0" presStyleCnt="3"/>
      <dgm:spPr/>
    </dgm:pt>
    <dgm:pt modelId="{3C817AEE-EB4B-DB45-B208-71E41614A11C}" type="pres">
      <dgm:prSet presAssocID="{05E82D4B-F21C-0E44-9582-5B0919497FC1}" presName="circ1Tx" presStyleLbl="revTx" presStyleIdx="0" presStyleCnt="0">
        <dgm:presLayoutVars>
          <dgm:chMax val="0"/>
          <dgm:chPref val="0"/>
          <dgm:bulletEnabled val="1"/>
        </dgm:presLayoutVars>
      </dgm:prSet>
      <dgm:spPr/>
    </dgm:pt>
    <dgm:pt modelId="{E6A60144-FC86-9140-8D93-023278104281}" type="pres">
      <dgm:prSet presAssocID="{3D6FCD26-7CC3-EC49-BDAE-A996215AAB41}" presName="circ2" presStyleLbl="vennNode1" presStyleIdx="1" presStyleCnt="3"/>
      <dgm:spPr/>
    </dgm:pt>
    <dgm:pt modelId="{6DDDEB0C-185B-7640-B0A8-EC527176C6A1}" type="pres">
      <dgm:prSet presAssocID="{3D6FCD26-7CC3-EC49-BDAE-A996215AAB41}" presName="circ2Tx" presStyleLbl="revTx" presStyleIdx="0" presStyleCnt="0">
        <dgm:presLayoutVars>
          <dgm:chMax val="0"/>
          <dgm:chPref val="0"/>
          <dgm:bulletEnabled val="1"/>
        </dgm:presLayoutVars>
      </dgm:prSet>
      <dgm:spPr/>
    </dgm:pt>
    <dgm:pt modelId="{A5624BBF-0AEF-BB42-963E-AA335381E7FE}" type="pres">
      <dgm:prSet presAssocID="{810F563B-0561-8644-877E-40F41E990BD4}" presName="circ3" presStyleLbl="vennNode1" presStyleIdx="2" presStyleCnt="3"/>
      <dgm:spPr/>
    </dgm:pt>
    <dgm:pt modelId="{C4A0DF97-2D16-1A4E-8948-16FE2A221580}" type="pres">
      <dgm:prSet presAssocID="{810F563B-0561-8644-877E-40F41E990BD4}" presName="circ3Tx" presStyleLbl="revTx" presStyleIdx="0" presStyleCnt="0">
        <dgm:presLayoutVars>
          <dgm:chMax val="0"/>
          <dgm:chPref val="0"/>
          <dgm:bulletEnabled val="1"/>
        </dgm:presLayoutVars>
      </dgm:prSet>
      <dgm:spPr/>
    </dgm:pt>
  </dgm:ptLst>
  <dgm:cxnLst>
    <dgm:cxn modelId="{A311E512-F133-4446-ACA1-E98691BB4F5E}" type="presOf" srcId="{810F563B-0561-8644-877E-40F41E990BD4}" destId="{C4A0DF97-2D16-1A4E-8948-16FE2A221580}" srcOrd="0" destOrd="0" presId="urn:microsoft.com/office/officeart/2005/8/layout/venn1"/>
    <dgm:cxn modelId="{B346E447-397E-9C4F-9E61-51DC5BA0C739}" type="presOf" srcId="{05E82D4B-F21C-0E44-9582-5B0919497FC1}" destId="{E9E1B7E9-114D-9947-A19A-661859000D7B}" srcOrd="1" destOrd="0" presId="urn:microsoft.com/office/officeart/2005/8/layout/venn1"/>
    <dgm:cxn modelId="{DBCA95A0-A6F3-2D4A-A4AE-16823387EA5D}" type="presOf" srcId="{3D6FCD26-7CC3-EC49-BDAE-A996215AAB41}" destId="{E6A60144-FC86-9140-8D93-023278104281}" srcOrd="1" destOrd="0" presId="urn:microsoft.com/office/officeart/2005/8/layout/venn1"/>
    <dgm:cxn modelId="{F3AB8EA6-921B-A14A-8F3E-4473EF210292}" type="presOf" srcId="{810F563B-0561-8644-877E-40F41E990BD4}" destId="{A5624BBF-0AEF-BB42-963E-AA335381E7FE}" srcOrd="1" destOrd="0" presId="urn:microsoft.com/office/officeart/2005/8/layout/venn1"/>
    <dgm:cxn modelId="{9749DEBD-263F-6046-9ABE-F7271EED6B4A}" type="presOf" srcId="{05E82D4B-F21C-0E44-9582-5B0919497FC1}" destId="{3C817AEE-EB4B-DB45-B208-71E41614A11C}" srcOrd="0" destOrd="0" presId="urn:microsoft.com/office/officeart/2005/8/layout/venn1"/>
    <dgm:cxn modelId="{158AFDC5-F0AD-664B-8BE0-25E5D30AF119}" srcId="{3C9476D6-88C1-8A49-BAAE-F44F2AA60969}" destId="{05E82D4B-F21C-0E44-9582-5B0919497FC1}" srcOrd="0" destOrd="0" parTransId="{23D713D7-E640-2442-AE4A-C451708E1739}" sibTransId="{0D9CE02E-8E35-A84F-9BE5-5326E4DAC3B9}"/>
    <dgm:cxn modelId="{E2FE71CF-2A43-224B-BE76-FF0A6D29E026}" srcId="{3C9476D6-88C1-8A49-BAAE-F44F2AA60969}" destId="{810F563B-0561-8644-877E-40F41E990BD4}" srcOrd="2" destOrd="0" parTransId="{633A9497-2EF7-6349-83C2-1B3CC789DB47}" sibTransId="{0BB7D894-5B32-504C-B2EF-610032360320}"/>
    <dgm:cxn modelId="{88F3CDD6-C3E7-824B-9E69-043498A13B8E}" type="presOf" srcId="{3D6FCD26-7CC3-EC49-BDAE-A996215AAB41}" destId="{6DDDEB0C-185B-7640-B0A8-EC527176C6A1}" srcOrd="0" destOrd="0" presId="urn:microsoft.com/office/officeart/2005/8/layout/venn1"/>
    <dgm:cxn modelId="{D3C50DEB-DBA5-C146-81DC-75036FFFB45D}" srcId="{3C9476D6-88C1-8A49-BAAE-F44F2AA60969}" destId="{3D6FCD26-7CC3-EC49-BDAE-A996215AAB41}" srcOrd="1" destOrd="0" parTransId="{5654DB3B-A28C-9842-BE84-8F077B25BECA}" sibTransId="{98137445-5256-8C41-BDA7-B98AC2626E44}"/>
    <dgm:cxn modelId="{EA8C96F4-C9F4-8944-876F-DB06B8E540EB}" type="presOf" srcId="{3C9476D6-88C1-8A49-BAAE-F44F2AA60969}" destId="{2ED04C53-2A6A-1F45-BCE0-A0A9DB1F73F1}" srcOrd="0" destOrd="0" presId="urn:microsoft.com/office/officeart/2005/8/layout/venn1"/>
    <dgm:cxn modelId="{46568216-97B0-6541-8385-59573499BFD2}" type="presParOf" srcId="{2ED04C53-2A6A-1F45-BCE0-A0A9DB1F73F1}" destId="{E9E1B7E9-114D-9947-A19A-661859000D7B}" srcOrd="0" destOrd="0" presId="urn:microsoft.com/office/officeart/2005/8/layout/venn1"/>
    <dgm:cxn modelId="{85BCF357-942A-6146-A62F-7B43FF4A53ED}" type="presParOf" srcId="{2ED04C53-2A6A-1F45-BCE0-A0A9DB1F73F1}" destId="{3C817AEE-EB4B-DB45-B208-71E41614A11C}" srcOrd="1" destOrd="0" presId="urn:microsoft.com/office/officeart/2005/8/layout/venn1"/>
    <dgm:cxn modelId="{859DCCF6-36D5-4342-BC4A-12C2A1E84BB5}" type="presParOf" srcId="{2ED04C53-2A6A-1F45-BCE0-A0A9DB1F73F1}" destId="{E6A60144-FC86-9140-8D93-023278104281}" srcOrd="2" destOrd="0" presId="urn:microsoft.com/office/officeart/2005/8/layout/venn1"/>
    <dgm:cxn modelId="{47EC2097-83F6-D94F-8DDF-5765F0B7B8AE}" type="presParOf" srcId="{2ED04C53-2A6A-1F45-BCE0-A0A9DB1F73F1}" destId="{6DDDEB0C-185B-7640-B0A8-EC527176C6A1}" srcOrd="3" destOrd="0" presId="urn:microsoft.com/office/officeart/2005/8/layout/venn1"/>
    <dgm:cxn modelId="{499D72E5-E730-0F4D-81AE-4F89136920C0}" type="presParOf" srcId="{2ED04C53-2A6A-1F45-BCE0-A0A9DB1F73F1}" destId="{A5624BBF-0AEF-BB42-963E-AA335381E7FE}" srcOrd="4" destOrd="0" presId="urn:microsoft.com/office/officeart/2005/8/layout/venn1"/>
    <dgm:cxn modelId="{8C5147FF-3764-684D-A2D5-C2955CC47CA4}" type="presParOf" srcId="{2ED04C53-2A6A-1F45-BCE0-A0A9DB1F73F1}" destId="{C4A0DF97-2D16-1A4E-8948-16FE2A221580}"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9476D6-88C1-8A49-BAAE-F44F2AA60969}" type="doc">
      <dgm:prSet loTypeId="urn:microsoft.com/office/officeart/2005/8/layout/venn1" loCatId="" qsTypeId="urn:microsoft.com/office/officeart/2005/8/quickstyle/simple1" qsCatId="simple" csTypeId="urn:microsoft.com/office/officeart/2005/8/colors/accent1_2" csCatId="accent1" phldr="1"/>
      <dgm:spPr/>
    </dgm:pt>
    <dgm:pt modelId="{05E82D4B-F21C-0E44-9582-5B0919497FC1}">
      <dgm:prSet phldrT="[Text]"/>
      <dgm:spPr/>
      <dgm:t>
        <a:bodyPr/>
        <a:lstStyle/>
        <a:p>
          <a:pPr>
            <a:buFont typeface="+mj-lt"/>
            <a:buAutoNum type="arabicPeriod"/>
          </a:pPr>
          <a:r>
            <a:rPr lang="en-US" dirty="0"/>
            <a:t>Simulating other minds (theory of mind)</a:t>
          </a:r>
        </a:p>
      </dgm:t>
    </dgm:pt>
    <dgm:pt modelId="{23D713D7-E640-2442-AE4A-C451708E1739}" type="parTrans" cxnId="{158AFDC5-F0AD-664B-8BE0-25E5D30AF119}">
      <dgm:prSet/>
      <dgm:spPr/>
      <dgm:t>
        <a:bodyPr/>
        <a:lstStyle/>
        <a:p>
          <a:endParaRPr lang="en-US"/>
        </a:p>
      </dgm:t>
    </dgm:pt>
    <dgm:pt modelId="{0D9CE02E-8E35-A84F-9BE5-5326E4DAC3B9}" type="sibTrans" cxnId="{158AFDC5-F0AD-664B-8BE0-25E5D30AF119}">
      <dgm:prSet/>
      <dgm:spPr/>
      <dgm:t>
        <a:bodyPr/>
        <a:lstStyle/>
        <a:p>
          <a:endParaRPr lang="en-US"/>
        </a:p>
      </dgm:t>
    </dgm:pt>
    <dgm:pt modelId="{3D6FCD26-7CC3-EC49-BDAE-A996215AAB41}">
      <dgm:prSet/>
      <dgm:spPr/>
      <dgm:t>
        <a:bodyPr/>
        <a:lstStyle/>
        <a:p>
          <a:r>
            <a:rPr lang="en-US" dirty="0"/>
            <a:t>Simulating oneself in future or other situations (long term needs)</a:t>
          </a:r>
        </a:p>
      </dgm:t>
    </dgm:pt>
    <dgm:pt modelId="{5654DB3B-A28C-9842-BE84-8F077B25BECA}" type="parTrans" cxnId="{D3C50DEB-DBA5-C146-81DC-75036FFFB45D}">
      <dgm:prSet/>
      <dgm:spPr/>
      <dgm:t>
        <a:bodyPr/>
        <a:lstStyle/>
        <a:p>
          <a:endParaRPr lang="en-US"/>
        </a:p>
      </dgm:t>
    </dgm:pt>
    <dgm:pt modelId="{98137445-5256-8C41-BDA7-B98AC2626E44}" type="sibTrans" cxnId="{D3C50DEB-DBA5-C146-81DC-75036FFFB45D}">
      <dgm:prSet/>
      <dgm:spPr/>
      <dgm:t>
        <a:bodyPr/>
        <a:lstStyle/>
        <a:p>
          <a:endParaRPr lang="en-US"/>
        </a:p>
      </dgm:t>
    </dgm:pt>
    <dgm:pt modelId="{810F563B-0561-8644-877E-40F41E990BD4}">
      <dgm:prSet/>
      <dgm:spPr/>
      <dgm:t>
        <a:bodyPr/>
        <a:lstStyle/>
        <a:p>
          <a:r>
            <a:rPr lang="en-US"/>
            <a:t>Learning from observation (imitation and teaching)</a:t>
          </a:r>
          <a:endParaRPr lang="en-US" dirty="0"/>
        </a:p>
      </dgm:t>
    </dgm:pt>
    <dgm:pt modelId="{633A9497-2EF7-6349-83C2-1B3CC789DB47}" type="parTrans" cxnId="{E2FE71CF-2A43-224B-BE76-FF0A6D29E026}">
      <dgm:prSet/>
      <dgm:spPr/>
      <dgm:t>
        <a:bodyPr/>
        <a:lstStyle/>
        <a:p>
          <a:endParaRPr lang="en-US"/>
        </a:p>
      </dgm:t>
    </dgm:pt>
    <dgm:pt modelId="{0BB7D894-5B32-504C-B2EF-610032360320}" type="sibTrans" cxnId="{E2FE71CF-2A43-224B-BE76-FF0A6D29E026}">
      <dgm:prSet/>
      <dgm:spPr/>
      <dgm:t>
        <a:bodyPr/>
        <a:lstStyle/>
        <a:p>
          <a:endParaRPr lang="en-US"/>
        </a:p>
      </dgm:t>
    </dgm:pt>
    <dgm:pt modelId="{2ED04C53-2A6A-1F45-BCE0-A0A9DB1F73F1}" type="pres">
      <dgm:prSet presAssocID="{3C9476D6-88C1-8A49-BAAE-F44F2AA60969}" presName="compositeShape" presStyleCnt="0">
        <dgm:presLayoutVars>
          <dgm:chMax val="7"/>
          <dgm:dir/>
          <dgm:resizeHandles val="exact"/>
        </dgm:presLayoutVars>
      </dgm:prSet>
      <dgm:spPr/>
    </dgm:pt>
    <dgm:pt modelId="{E9E1B7E9-114D-9947-A19A-661859000D7B}" type="pres">
      <dgm:prSet presAssocID="{05E82D4B-F21C-0E44-9582-5B0919497FC1}" presName="circ1" presStyleLbl="vennNode1" presStyleIdx="0" presStyleCnt="3"/>
      <dgm:spPr/>
    </dgm:pt>
    <dgm:pt modelId="{3C817AEE-EB4B-DB45-B208-71E41614A11C}" type="pres">
      <dgm:prSet presAssocID="{05E82D4B-F21C-0E44-9582-5B0919497FC1}" presName="circ1Tx" presStyleLbl="revTx" presStyleIdx="0" presStyleCnt="0">
        <dgm:presLayoutVars>
          <dgm:chMax val="0"/>
          <dgm:chPref val="0"/>
          <dgm:bulletEnabled val="1"/>
        </dgm:presLayoutVars>
      </dgm:prSet>
      <dgm:spPr/>
    </dgm:pt>
    <dgm:pt modelId="{E6A60144-FC86-9140-8D93-023278104281}" type="pres">
      <dgm:prSet presAssocID="{3D6FCD26-7CC3-EC49-BDAE-A996215AAB41}" presName="circ2" presStyleLbl="vennNode1" presStyleIdx="1" presStyleCnt="3"/>
      <dgm:spPr/>
    </dgm:pt>
    <dgm:pt modelId="{6DDDEB0C-185B-7640-B0A8-EC527176C6A1}" type="pres">
      <dgm:prSet presAssocID="{3D6FCD26-7CC3-EC49-BDAE-A996215AAB41}" presName="circ2Tx" presStyleLbl="revTx" presStyleIdx="0" presStyleCnt="0">
        <dgm:presLayoutVars>
          <dgm:chMax val="0"/>
          <dgm:chPref val="0"/>
          <dgm:bulletEnabled val="1"/>
        </dgm:presLayoutVars>
      </dgm:prSet>
      <dgm:spPr/>
    </dgm:pt>
    <dgm:pt modelId="{A5624BBF-0AEF-BB42-963E-AA335381E7FE}" type="pres">
      <dgm:prSet presAssocID="{810F563B-0561-8644-877E-40F41E990BD4}" presName="circ3" presStyleLbl="vennNode1" presStyleIdx="2" presStyleCnt="3"/>
      <dgm:spPr/>
    </dgm:pt>
    <dgm:pt modelId="{C4A0DF97-2D16-1A4E-8948-16FE2A221580}" type="pres">
      <dgm:prSet presAssocID="{810F563B-0561-8644-877E-40F41E990BD4}" presName="circ3Tx" presStyleLbl="revTx" presStyleIdx="0" presStyleCnt="0">
        <dgm:presLayoutVars>
          <dgm:chMax val="0"/>
          <dgm:chPref val="0"/>
          <dgm:bulletEnabled val="1"/>
        </dgm:presLayoutVars>
      </dgm:prSet>
      <dgm:spPr/>
    </dgm:pt>
  </dgm:ptLst>
  <dgm:cxnLst>
    <dgm:cxn modelId="{A311E512-F133-4446-ACA1-E98691BB4F5E}" type="presOf" srcId="{810F563B-0561-8644-877E-40F41E990BD4}" destId="{C4A0DF97-2D16-1A4E-8948-16FE2A221580}" srcOrd="0" destOrd="0" presId="urn:microsoft.com/office/officeart/2005/8/layout/venn1"/>
    <dgm:cxn modelId="{B346E447-397E-9C4F-9E61-51DC5BA0C739}" type="presOf" srcId="{05E82D4B-F21C-0E44-9582-5B0919497FC1}" destId="{E9E1B7E9-114D-9947-A19A-661859000D7B}" srcOrd="1" destOrd="0" presId="urn:microsoft.com/office/officeart/2005/8/layout/venn1"/>
    <dgm:cxn modelId="{DBCA95A0-A6F3-2D4A-A4AE-16823387EA5D}" type="presOf" srcId="{3D6FCD26-7CC3-EC49-BDAE-A996215AAB41}" destId="{E6A60144-FC86-9140-8D93-023278104281}" srcOrd="1" destOrd="0" presId="urn:microsoft.com/office/officeart/2005/8/layout/venn1"/>
    <dgm:cxn modelId="{F3AB8EA6-921B-A14A-8F3E-4473EF210292}" type="presOf" srcId="{810F563B-0561-8644-877E-40F41E990BD4}" destId="{A5624BBF-0AEF-BB42-963E-AA335381E7FE}" srcOrd="1" destOrd="0" presId="urn:microsoft.com/office/officeart/2005/8/layout/venn1"/>
    <dgm:cxn modelId="{9749DEBD-263F-6046-9ABE-F7271EED6B4A}" type="presOf" srcId="{05E82D4B-F21C-0E44-9582-5B0919497FC1}" destId="{3C817AEE-EB4B-DB45-B208-71E41614A11C}" srcOrd="0" destOrd="0" presId="urn:microsoft.com/office/officeart/2005/8/layout/venn1"/>
    <dgm:cxn modelId="{158AFDC5-F0AD-664B-8BE0-25E5D30AF119}" srcId="{3C9476D6-88C1-8A49-BAAE-F44F2AA60969}" destId="{05E82D4B-F21C-0E44-9582-5B0919497FC1}" srcOrd="0" destOrd="0" parTransId="{23D713D7-E640-2442-AE4A-C451708E1739}" sibTransId="{0D9CE02E-8E35-A84F-9BE5-5326E4DAC3B9}"/>
    <dgm:cxn modelId="{E2FE71CF-2A43-224B-BE76-FF0A6D29E026}" srcId="{3C9476D6-88C1-8A49-BAAE-F44F2AA60969}" destId="{810F563B-0561-8644-877E-40F41E990BD4}" srcOrd="2" destOrd="0" parTransId="{633A9497-2EF7-6349-83C2-1B3CC789DB47}" sibTransId="{0BB7D894-5B32-504C-B2EF-610032360320}"/>
    <dgm:cxn modelId="{88F3CDD6-C3E7-824B-9E69-043498A13B8E}" type="presOf" srcId="{3D6FCD26-7CC3-EC49-BDAE-A996215AAB41}" destId="{6DDDEB0C-185B-7640-B0A8-EC527176C6A1}" srcOrd="0" destOrd="0" presId="urn:microsoft.com/office/officeart/2005/8/layout/venn1"/>
    <dgm:cxn modelId="{D3C50DEB-DBA5-C146-81DC-75036FFFB45D}" srcId="{3C9476D6-88C1-8A49-BAAE-F44F2AA60969}" destId="{3D6FCD26-7CC3-EC49-BDAE-A996215AAB41}" srcOrd="1" destOrd="0" parTransId="{5654DB3B-A28C-9842-BE84-8F077B25BECA}" sibTransId="{98137445-5256-8C41-BDA7-B98AC2626E44}"/>
    <dgm:cxn modelId="{EA8C96F4-C9F4-8944-876F-DB06B8E540EB}" type="presOf" srcId="{3C9476D6-88C1-8A49-BAAE-F44F2AA60969}" destId="{2ED04C53-2A6A-1F45-BCE0-A0A9DB1F73F1}" srcOrd="0" destOrd="0" presId="urn:microsoft.com/office/officeart/2005/8/layout/venn1"/>
    <dgm:cxn modelId="{46568216-97B0-6541-8385-59573499BFD2}" type="presParOf" srcId="{2ED04C53-2A6A-1F45-BCE0-A0A9DB1F73F1}" destId="{E9E1B7E9-114D-9947-A19A-661859000D7B}" srcOrd="0" destOrd="0" presId="urn:microsoft.com/office/officeart/2005/8/layout/venn1"/>
    <dgm:cxn modelId="{85BCF357-942A-6146-A62F-7B43FF4A53ED}" type="presParOf" srcId="{2ED04C53-2A6A-1F45-BCE0-A0A9DB1F73F1}" destId="{3C817AEE-EB4B-DB45-B208-71E41614A11C}" srcOrd="1" destOrd="0" presId="urn:microsoft.com/office/officeart/2005/8/layout/venn1"/>
    <dgm:cxn modelId="{859DCCF6-36D5-4342-BC4A-12C2A1E84BB5}" type="presParOf" srcId="{2ED04C53-2A6A-1F45-BCE0-A0A9DB1F73F1}" destId="{E6A60144-FC86-9140-8D93-023278104281}" srcOrd="2" destOrd="0" presId="urn:microsoft.com/office/officeart/2005/8/layout/venn1"/>
    <dgm:cxn modelId="{47EC2097-83F6-D94F-8DDF-5765F0B7B8AE}" type="presParOf" srcId="{2ED04C53-2A6A-1F45-BCE0-A0A9DB1F73F1}" destId="{6DDDEB0C-185B-7640-B0A8-EC527176C6A1}" srcOrd="3" destOrd="0" presId="urn:microsoft.com/office/officeart/2005/8/layout/venn1"/>
    <dgm:cxn modelId="{499D72E5-E730-0F4D-81AE-4F89136920C0}" type="presParOf" srcId="{2ED04C53-2A6A-1F45-BCE0-A0A9DB1F73F1}" destId="{A5624BBF-0AEF-BB42-963E-AA335381E7FE}" srcOrd="4" destOrd="0" presId="urn:microsoft.com/office/officeart/2005/8/layout/venn1"/>
    <dgm:cxn modelId="{8C5147FF-3764-684D-A2D5-C2955CC47CA4}" type="presParOf" srcId="{2ED04C53-2A6A-1F45-BCE0-A0A9DB1F73F1}" destId="{C4A0DF97-2D16-1A4E-8948-16FE2A221580}"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E1B7E9-114D-9947-A19A-661859000D7B}">
      <dsp:nvSpPr>
        <dsp:cNvPr id="0" name=""/>
        <dsp:cNvSpPr/>
      </dsp:nvSpPr>
      <dsp:spPr>
        <a:xfrm>
          <a:off x="1475117" y="67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Font typeface="+mj-lt"/>
            <a:buNone/>
          </a:pPr>
          <a:r>
            <a:rPr lang="en-US" sz="2400" kern="1200" dirty="0"/>
            <a:t>Simulating other minds (theory of mind)</a:t>
          </a:r>
        </a:p>
      </dsp:txBody>
      <dsp:txXfrm>
        <a:off x="1908611" y="636693"/>
        <a:ext cx="2384213" cy="1463040"/>
      </dsp:txXfrm>
    </dsp:sp>
    <dsp:sp modelId="{E6A60144-FC86-9140-8D93-023278104281}">
      <dsp:nvSpPr>
        <dsp:cNvPr id="0" name=""/>
        <dsp:cNvSpPr/>
      </dsp:nvSpPr>
      <dsp:spPr>
        <a:xfrm>
          <a:off x="2648259" y="2099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a:t>Simulating oneself in future or other situations (long term needs)</a:t>
          </a:r>
          <a:endParaRPr lang="en-US" sz="2400" kern="1200" dirty="0"/>
        </a:p>
      </dsp:txBody>
      <dsp:txXfrm>
        <a:off x="3642584" y="2939626"/>
        <a:ext cx="1950720" cy="1788160"/>
      </dsp:txXfrm>
    </dsp:sp>
    <dsp:sp modelId="{A5624BBF-0AEF-BB42-963E-AA335381E7FE}">
      <dsp:nvSpPr>
        <dsp:cNvPr id="0" name=""/>
        <dsp:cNvSpPr/>
      </dsp:nvSpPr>
      <dsp:spPr>
        <a:xfrm>
          <a:off x="301976" y="2099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a:t>Learning from observation (imitation and teaching)</a:t>
          </a:r>
          <a:endParaRPr lang="en-US" sz="2400" kern="1200" dirty="0"/>
        </a:p>
      </dsp:txBody>
      <dsp:txXfrm>
        <a:off x="608131" y="2939626"/>
        <a:ext cx="1950720" cy="17881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E1B7E9-114D-9947-A19A-661859000D7B}">
      <dsp:nvSpPr>
        <dsp:cNvPr id="0" name=""/>
        <dsp:cNvSpPr/>
      </dsp:nvSpPr>
      <dsp:spPr>
        <a:xfrm>
          <a:off x="1475117" y="67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Font typeface="+mj-lt"/>
            <a:buNone/>
          </a:pPr>
          <a:r>
            <a:rPr lang="en-US" sz="2400" kern="1200" dirty="0"/>
            <a:t>Simulating other minds (theory of mind)</a:t>
          </a:r>
        </a:p>
      </dsp:txBody>
      <dsp:txXfrm>
        <a:off x="1908611" y="636693"/>
        <a:ext cx="2384213" cy="1463040"/>
      </dsp:txXfrm>
    </dsp:sp>
    <dsp:sp modelId="{E6A60144-FC86-9140-8D93-023278104281}">
      <dsp:nvSpPr>
        <dsp:cNvPr id="0" name=""/>
        <dsp:cNvSpPr/>
      </dsp:nvSpPr>
      <dsp:spPr>
        <a:xfrm>
          <a:off x="2648259" y="2099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Simulating oneself in future or other situations (long term needs)</a:t>
          </a:r>
        </a:p>
      </dsp:txBody>
      <dsp:txXfrm>
        <a:off x="3642584" y="2939626"/>
        <a:ext cx="1950720" cy="1788160"/>
      </dsp:txXfrm>
    </dsp:sp>
    <dsp:sp modelId="{A5624BBF-0AEF-BB42-963E-AA335381E7FE}">
      <dsp:nvSpPr>
        <dsp:cNvPr id="0" name=""/>
        <dsp:cNvSpPr/>
      </dsp:nvSpPr>
      <dsp:spPr>
        <a:xfrm>
          <a:off x="301976" y="2099733"/>
          <a:ext cx="3251200" cy="3251200"/>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a:t>Learning from observation (imitation and teaching)</a:t>
          </a:r>
          <a:endParaRPr lang="en-US" sz="2400" kern="1200" dirty="0"/>
        </a:p>
      </dsp:txBody>
      <dsp:txXfrm>
        <a:off x="608131" y="2939626"/>
        <a:ext cx="1950720" cy="178816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eg>
</file>

<file path=ppt/media/image13.jpeg>
</file>

<file path=ppt/media/image14.png>
</file>

<file path=ppt/media/image15.png>
</file>

<file path=ppt/media/image16.jpeg>
</file>

<file path=ppt/media/image17.jpeg>
</file>

<file path=ppt/media/image18.jpeg>
</file>

<file path=ppt/media/image19.png>
</file>

<file path=ppt/media/image2.png>
</file>

<file path=ppt/media/image20.jpeg>
</file>

<file path=ppt/media/image21.png>
</file>

<file path=ppt/media/image22.jpeg>
</file>

<file path=ppt/media/image23.jpeg>
</file>

<file path=ppt/media/image24.jpeg>
</file>

<file path=ppt/media/image3.jpg>
</file>

<file path=ppt/media/image4.jp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FD3E08-CD1E-6345-BF3D-6B539ADC1145}" type="datetimeFigureOut">
              <a:rPr lang="en-US" smtClean="0"/>
              <a:t>10/31/25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32C59-1409-2640-866F-4A1083575A35}" type="slidenum">
              <a:rPr lang="en-US" smtClean="0"/>
              <a:t>‹#›</a:t>
            </a:fld>
            <a:endParaRPr lang="en-US"/>
          </a:p>
        </p:txBody>
      </p:sp>
    </p:spTree>
    <p:extLst>
      <p:ext uri="{BB962C8B-B14F-4D97-AF65-F5344CB8AC3E}">
        <p14:creationId xmlns:p14="http://schemas.microsoft.com/office/powerpoint/2010/main" val="4060375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a:t>
            </a:fld>
            <a:endParaRPr lang="en-US"/>
          </a:p>
        </p:txBody>
      </p:sp>
    </p:spTree>
    <p:extLst>
      <p:ext uri="{BB962C8B-B14F-4D97-AF65-F5344CB8AC3E}">
        <p14:creationId xmlns:p14="http://schemas.microsoft.com/office/powerpoint/2010/main" val="3264052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E403C2-8D6D-9237-7D32-7A1778B7EE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11F7DA-1FF7-7D61-BC1C-3E5C16FFE9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2B8F54-A640-BEC7-D091-8808161DD378}"/>
              </a:ext>
            </a:extLst>
          </p:cNvPr>
          <p:cNvSpPr>
            <a:spLocks noGrp="1"/>
          </p:cNvSpPr>
          <p:nvPr>
            <p:ph type="body" idx="1"/>
          </p:nvPr>
        </p:nvSpPr>
        <p:spPr/>
        <p:txBody>
          <a:bodyPr/>
          <a:lstStyle/>
          <a:p>
            <a:r>
              <a:rPr lang="en-US" dirty="0"/>
              <a:t>In inequity situations, primates did not simply respond to how much they received.</a:t>
            </a:r>
          </a:p>
          <a:p>
            <a:r>
              <a:rPr lang="en-US" dirty="0"/>
              <a:t>They altered behavior when the outcome departed from what was expected given a relationship or context.</a:t>
            </a:r>
          </a:p>
          <a:p>
            <a:r>
              <a:rPr lang="en-US" dirty="0"/>
              <a:t>This indicates that individuals compared the actual outcome to an internal prediction about how others were likely to behave.</a:t>
            </a:r>
          </a:p>
          <a:p>
            <a:endParaRPr lang="en-US" dirty="0"/>
          </a:p>
          <a:p>
            <a:r>
              <a:rPr lang="en-US" dirty="0"/>
              <a:t>A well-known demonstration comes from the capuchin monkeys performing a simple token-exchange task.</a:t>
            </a:r>
          </a:p>
          <a:p>
            <a:r>
              <a:rPr lang="en-US" dirty="0"/>
              <a:t>When one monkey watched a partner receive a grape for the same task that earned it only a cucumber slice, it often threw the cucumber back, refused further trials, or banged on the cage.</a:t>
            </a:r>
          </a:p>
          <a:p>
            <a:r>
              <a:rPr lang="en-US" dirty="0"/>
              <a:t>This rejection imposed an immediate cost — it gave up food — but made sense if the action was about defending a norm the partner was “supposed” to follow in future exchanges.</a:t>
            </a:r>
          </a:p>
          <a:p>
            <a:endParaRPr lang="en-US" dirty="0"/>
          </a:p>
          <a:p>
            <a:r>
              <a:rPr lang="en-US" dirty="0"/>
              <a:t>These reactions also appeared to take into account what the other agent was presumed to recognize as appropriate.</a:t>
            </a:r>
          </a:p>
          <a:p>
            <a:r>
              <a:rPr lang="en-US" dirty="0"/>
              <a:t>Protests, refusals, or withdrawal occurred as if the individual evaluated not just the outcome but the social meaning of the action.</a:t>
            </a:r>
          </a:p>
          <a:p>
            <a:r>
              <a:rPr lang="en-US" dirty="0"/>
              <a:t>Such behavior implies that internal representations included expectations about others’ expectations, not merely personal reward history.</a:t>
            </a:r>
          </a:p>
          <a:p>
            <a:endParaRPr lang="en-US" dirty="0"/>
          </a:p>
          <a:p>
            <a:r>
              <a:rPr lang="en-US" dirty="0"/>
              <a:t>This pattern cannot be produced by simple reinforcement alone.</a:t>
            </a:r>
          </a:p>
          <a:p>
            <a:r>
              <a:rPr lang="en-US" dirty="0"/>
              <a:t>It reflects sensitivity to counterfactual structure — to the difference between what happened and what should have happened under cooperative assumptions.</a:t>
            </a:r>
          </a:p>
          <a:p>
            <a:r>
              <a:rPr lang="en-US" dirty="0"/>
              <a:t>This reliance on expected conduct places fairness responses within the same class of evidence for modeling other agents.</a:t>
            </a:r>
          </a:p>
        </p:txBody>
      </p:sp>
      <p:sp>
        <p:nvSpPr>
          <p:cNvPr id="4" name="Slide Number Placeholder 3">
            <a:extLst>
              <a:ext uri="{FF2B5EF4-FFF2-40B4-BE49-F238E27FC236}">
                <a16:creationId xmlns:a16="http://schemas.microsoft.com/office/drawing/2014/main" id="{1C47F06A-7158-AA25-3551-5AA08615A4D9}"/>
              </a:ext>
            </a:extLst>
          </p:cNvPr>
          <p:cNvSpPr>
            <a:spLocks noGrp="1"/>
          </p:cNvSpPr>
          <p:nvPr>
            <p:ph type="sldNum" sz="quarter" idx="5"/>
          </p:nvPr>
        </p:nvSpPr>
        <p:spPr/>
        <p:txBody>
          <a:bodyPr/>
          <a:lstStyle/>
          <a:p>
            <a:fld id="{B0C32C59-1409-2640-866F-4A1083575A35}" type="slidenum">
              <a:rPr lang="en-US" smtClean="0"/>
              <a:t>10</a:t>
            </a:fld>
            <a:endParaRPr lang="en-US"/>
          </a:p>
        </p:txBody>
      </p:sp>
    </p:spTree>
    <p:extLst>
      <p:ext uri="{BB962C8B-B14F-4D97-AF65-F5344CB8AC3E}">
        <p14:creationId xmlns:p14="http://schemas.microsoft.com/office/powerpoint/2010/main" val="3487731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ECEC1-A73B-3C65-275D-48B4B7A0D2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9DAC6E-0140-3DB3-DAF4-F7F3F007BF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E49B9B-F83E-0EA3-D9FE-40D0E4F925C9}"/>
              </a:ext>
            </a:extLst>
          </p:cNvPr>
          <p:cNvSpPr>
            <a:spLocks noGrp="1"/>
          </p:cNvSpPr>
          <p:nvPr>
            <p:ph type="body" idx="1"/>
          </p:nvPr>
        </p:nvSpPr>
        <p:spPr/>
        <p:txBody>
          <a:bodyPr/>
          <a:lstStyle/>
          <a:p>
            <a:r>
              <a:rPr lang="en-US" dirty="0"/>
              <a:t>Some interpretations hold that primates reasoned about others’ </a:t>
            </a:r>
            <a:r>
              <a:rPr lang="en-US" b="1" dirty="0"/>
              <a:t>mental states</a:t>
            </a:r>
            <a:r>
              <a:rPr lang="en-US" dirty="0"/>
              <a:t> </a:t>
            </a:r>
          </a:p>
          <a:p>
            <a:r>
              <a:rPr lang="en-US" dirty="0"/>
              <a:t>	— their beliefs, goals, and intentions.</a:t>
            </a:r>
          </a:p>
          <a:p>
            <a:r>
              <a:rPr lang="en-US" dirty="0"/>
              <a:t>On this view, when a chimpanzee waits to steal food until a dominant is not looking, </a:t>
            </a:r>
          </a:p>
          <a:p>
            <a:r>
              <a:rPr lang="en-US" dirty="0"/>
              <a:t>	or when a subordinate hides mating from the alpha, </a:t>
            </a:r>
          </a:p>
          <a:p>
            <a:r>
              <a:rPr lang="en-US" dirty="0"/>
              <a:t>	the animal is behaving as if it represents what the other individual </a:t>
            </a:r>
            <a:r>
              <a:rPr lang="en-US" b="1" dirty="0"/>
              <a:t>knows or does not know</a:t>
            </a:r>
            <a:r>
              <a:rPr lang="en-US" dirty="0"/>
              <a:t>.</a:t>
            </a:r>
          </a:p>
          <a:p>
            <a:r>
              <a:rPr lang="en-US" dirty="0"/>
              <a:t>Likewise, when a monkey protests unequal treatment, </a:t>
            </a:r>
          </a:p>
          <a:p>
            <a:r>
              <a:rPr lang="en-US" dirty="0"/>
              <a:t>	it behaves as if the partner </a:t>
            </a:r>
            <a:r>
              <a:rPr lang="en-US" b="1" dirty="0"/>
              <a:t>recognized</a:t>
            </a:r>
            <a:r>
              <a:rPr lang="en-US" dirty="0"/>
              <a:t> the unfair act and chose it anyway </a:t>
            </a:r>
          </a:p>
          <a:p>
            <a:r>
              <a:rPr lang="en-US" dirty="0"/>
              <a:t>	— which implies attributing intention.</a:t>
            </a:r>
          </a:p>
          <a:p>
            <a:endParaRPr lang="en-US" dirty="0"/>
          </a:p>
          <a:p>
            <a:r>
              <a:rPr lang="en-US" dirty="0"/>
              <a:t>Other interpretations explain the same behaviors by predicting others’ likely </a:t>
            </a:r>
            <a:r>
              <a:rPr lang="en-US" b="1" dirty="0"/>
              <a:t>actions</a:t>
            </a:r>
            <a:r>
              <a:rPr lang="en-US" dirty="0"/>
              <a:t> </a:t>
            </a:r>
          </a:p>
          <a:p>
            <a:r>
              <a:rPr lang="en-US" dirty="0"/>
              <a:t>	without assuming any mental-state concepts.</a:t>
            </a:r>
          </a:p>
          <a:p>
            <a:r>
              <a:rPr lang="en-US" dirty="0"/>
              <a:t>For example, a baboon might avoid approaching a feeding site when a dominant male is nearby, </a:t>
            </a:r>
          </a:p>
          <a:p>
            <a:r>
              <a:rPr lang="en-US" dirty="0"/>
              <a:t>	not because it represents his “intent,” </a:t>
            </a:r>
          </a:p>
          <a:p>
            <a:r>
              <a:rPr lang="en-US" dirty="0"/>
              <a:t>	but because past experience allows accurate </a:t>
            </a:r>
            <a:r>
              <a:rPr lang="en-US" b="1" dirty="0"/>
              <a:t>forecasting</a:t>
            </a:r>
            <a:r>
              <a:rPr lang="en-US" dirty="0"/>
              <a:t> of an attack.</a:t>
            </a:r>
          </a:p>
          <a:p>
            <a:r>
              <a:rPr lang="en-US" dirty="0"/>
              <a:t>Under this view, the animal need not think “he will be angry if he sees me”; </a:t>
            </a:r>
          </a:p>
          <a:p>
            <a:r>
              <a:rPr lang="en-US" dirty="0"/>
              <a:t>	it only needs to act as if “when he is present, approach leads to aggression.”</a:t>
            </a:r>
          </a:p>
          <a:p>
            <a:endParaRPr lang="en-US" dirty="0"/>
          </a:p>
          <a:p>
            <a:r>
              <a:rPr lang="en-US" dirty="0"/>
              <a:t>Both interpretations can generate the same observable behavior.</a:t>
            </a:r>
          </a:p>
          <a:p>
            <a:r>
              <a:rPr lang="en-US" dirty="0"/>
              <a:t>A chimpanzee consoling a victim after a fight might be doing so </a:t>
            </a:r>
          </a:p>
          <a:p>
            <a:r>
              <a:rPr lang="en-US" dirty="0"/>
              <a:t>	because it represents the other’s emotional state, </a:t>
            </a:r>
          </a:p>
          <a:p>
            <a:r>
              <a:rPr lang="en-US" dirty="0"/>
              <a:t>	or because such gestures historically reduce future aggression </a:t>
            </a:r>
          </a:p>
          <a:p>
            <a:r>
              <a:rPr lang="en-US" dirty="0"/>
              <a:t>	and thus are worth investing in.</a:t>
            </a:r>
          </a:p>
          <a:p>
            <a:r>
              <a:rPr lang="en-US" dirty="0"/>
              <a:t>The behavior does not reveal which internal representation is being used </a:t>
            </a:r>
          </a:p>
          <a:p>
            <a:r>
              <a:rPr lang="en-US" dirty="0"/>
              <a:t>	— only that it is not stimulus–response learning alone.</a:t>
            </a:r>
          </a:p>
          <a:p>
            <a:endParaRPr lang="en-US" dirty="0"/>
          </a:p>
          <a:p>
            <a:r>
              <a:rPr lang="en-US" dirty="0"/>
              <a:t>For the purposes of this lecture, we do not choose between the mentalistic and the predictive interpretation.</a:t>
            </a:r>
          </a:p>
          <a:p>
            <a:r>
              <a:rPr lang="en-US" dirty="0"/>
              <a:t>What matters for the present argument is that primates behaved </a:t>
            </a:r>
          </a:p>
          <a:p>
            <a:r>
              <a:rPr lang="en-US" dirty="0"/>
              <a:t>	as if they carried </a:t>
            </a:r>
            <a:r>
              <a:rPr lang="en-US" b="1" dirty="0"/>
              <a:t>internal models of other agents</a:t>
            </a:r>
            <a:r>
              <a:rPr lang="en-US" dirty="0"/>
              <a:t>, </a:t>
            </a:r>
          </a:p>
          <a:p>
            <a:r>
              <a:rPr lang="en-US" dirty="0"/>
              <a:t>	and that these models influenced behavior across time and context.</a:t>
            </a:r>
          </a:p>
          <a:p>
            <a:r>
              <a:rPr lang="en-US" dirty="0"/>
              <a:t>Whether those models contain beliefs and intentions, or only conditional forecasts of action, </a:t>
            </a:r>
          </a:p>
          <a:p>
            <a:r>
              <a:rPr lang="en-US" dirty="0"/>
              <a:t>	the key point is that </a:t>
            </a:r>
            <a:r>
              <a:rPr lang="en-US" b="1" dirty="0"/>
              <a:t>other agents — not just the physical world </a:t>
            </a:r>
          </a:p>
          <a:p>
            <a:r>
              <a:rPr lang="en-US" b="1" dirty="0"/>
              <a:t>	— were computed as part of decision-making.</a:t>
            </a:r>
            <a:endParaRPr lang="en-US" dirty="0"/>
          </a:p>
          <a:p>
            <a:br>
              <a:rPr lang="en-US" dirty="0"/>
            </a:br>
            <a:endParaRPr lang="en-US" dirty="0"/>
          </a:p>
        </p:txBody>
      </p:sp>
      <p:sp>
        <p:nvSpPr>
          <p:cNvPr id="4" name="Slide Number Placeholder 3">
            <a:extLst>
              <a:ext uri="{FF2B5EF4-FFF2-40B4-BE49-F238E27FC236}">
                <a16:creationId xmlns:a16="http://schemas.microsoft.com/office/drawing/2014/main" id="{857A1542-D33D-E500-D673-8EBF31A0773D}"/>
              </a:ext>
            </a:extLst>
          </p:cNvPr>
          <p:cNvSpPr>
            <a:spLocks noGrp="1"/>
          </p:cNvSpPr>
          <p:nvPr>
            <p:ph type="sldNum" sz="quarter" idx="5"/>
          </p:nvPr>
        </p:nvSpPr>
        <p:spPr/>
        <p:txBody>
          <a:bodyPr/>
          <a:lstStyle/>
          <a:p>
            <a:fld id="{B0C32C59-1409-2640-866F-4A1083575A35}" type="slidenum">
              <a:rPr lang="en-US" smtClean="0"/>
              <a:t>11</a:t>
            </a:fld>
            <a:endParaRPr lang="en-US"/>
          </a:p>
        </p:txBody>
      </p:sp>
    </p:spTree>
    <p:extLst>
      <p:ext uri="{BB962C8B-B14F-4D97-AF65-F5344CB8AC3E}">
        <p14:creationId xmlns:p14="http://schemas.microsoft.com/office/powerpoint/2010/main" val="1051271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BA66D1-7829-D600-8E68-38D1B4CCDA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4C2FE3-0F6C-A116-A370-85F8B6B9DA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596287-8AEE-5143-5BA9-FD3EC9C1547C}"/>
              </a:ext>
            </a:extLst>
          </p:cNvPr>
          <p:cNvSpPr>
            <a:spLocks noGrp="1"/>
          </p:cNvSpPr>
          <p:nvPr>
            <p:ph type="body" idx="1"/>
          </p:nvPr>
        </p:nvSpPr>
        <p:spPr/>
        <p:txBody>
          <a:bodyPr/>
          <a:lstStyle/>
          <a:p>
            <a:r>
              <a:rPr lang="en-US" dirty="0"/>
              <a:t>In physical environments, only nature responds to action; in social environments, other agents respond in ways that change future outcomes.</a:t>
            </a:r>
          </a:p>
          <a:p>
            <a:r>
              <a:rPr lang="en-US" dirty="0"/>
              <a:t>Primates lived in systems where present choices shaped how others would behave toward them later.</a:t>
            </a:r>
          </a:p>
          <a:p>
            <a:r>
              <a:rPr lang="en-US" dirty="0"/>
              <a:t>This converted ordinary action into strategic action — behavior made sense only in relation to anticipated responses.</a:t>
            </a:r>
            <a:br>
              <a:rPr lang="en-US" dirty="0"/>
            </a:br>
            <a:endParaRPr lang="en-US" dirty="0"/>
          </a:p>
          <a:p>
            <a:r>
              <a:rPr lang="en-US" dirty="0"/>
              <a:t>A clear example comes from chimpanzee patrols of territorial borders.</a:t>
            </a:r>
          </a:p>
          <a:p>
            <a:r>
              <a:rPr lang="en-US" dirty="0"/>
              <a:t>Males who joined patrols and took part in risky intergroup defense were later more likely to receive coalition support and tolerance at feeding sites, even when no link was made in the moment.</a:t>
            </a:r>
          </a:p>
          <a:p>
            <a:r>
              <a:rPr lang="en-US" dirty="0"/>
              <a:t>Individuals behaved as if present participation in a collective act carried implications for how others would treat them in unrelated future interactions.</a:t>
            </a:r>
          </a:p>
          <a:p>
            <a:endParaRPr lang="en-US" dirty="0"/>
          </a:p>
          <a:p>
            <a:r>
              <a:rPr lang="en-US" dirty="0"/>
              <a:t>Because individuals encountered the same partners repeatedly over years, the consequences of present acts extended into the future.</a:t>
            </a:r>
          </a:p>
          <a:p>
            <a:r>
              <a:rPr lang="en-US" dirty="0"/>
              <a:t>Decisions had to account for how they would be interpreted and reciprocated later.</a:t>
            </a:r>
          </a:p>
          <a:p>
            <a:r>
              <a:rPr lang="en-US" dirty="0"/>
              <a:t>This structure made it adaptive to behave as if engaged in an extended strategic game.</a:t>
            </a:r>
          </a:p>
          <a:p>
            <a:endParaRPr lang="en-US" dirty="0"/>
          </a:p>
          <a:p>
            <a:r>
              <a:rPr lang="en-US" dirty="0"/>
              <a:t>The importance of social strategy helps explain why internal models of agents became relevant.</a:t>
            </a:r>
          </a:p>
          <a:p>
            <a:r>
              <a:rPr lang="en-US" dirty="0"/>
              <a:t>Primate behavior reflected the logic of a setting where success depended on anticipating others, not just on responding to immediate stimuli.</a:t>
            </a:r>
          </a:p>
          <a:p>
            <a:r>
              <a:rPr lang="en-US" dirty="0"/>
              <a:t>This strategic structure sets the stage for the next capacity: representing futures, not just others.</a:t>
            </a:r>
          </a:p>
        </p:txBody>
      </p:sp>
      <p:sp>
        <p:nvSpPr>
          <p:cNvPr id="4" name="Slide Number Placeholder 3">
            <a:extLst>
              <a:ext uri="{FF2B5EF4-FFF2-40B4-BE49-F238E27FC236}">
                <a16:creationId xmlns:a16="http://schemas.microsoft.com/office/drawing/2014/main" id="{6AA206AD-7F8E-A68E-3DDC-7715D66D9F9C}"/>
              </a:ext>
            </a:extLst>
          </p:cNvPr>
          <p:cNvSpPr>
            <a:spLocks noGrp="1"/>
          </p:cNvSpPr>
          <p:nvPr>
            <p:ph type="sldNum" sz="quarter" idx="5"/>
          </p:nvPr>
        </p:nvSpPr>
        <p:spPr/>
        <p:txBody>
          <a:bodyPr/>
          <a:lstStyle/>
          <a:p>
            <a:fld id="{B0C32C59-1409-2640-866F-4A1083575A35}" type="slidenum">
              <a:rPr lang="en-US" smtClean="0"/>
              <a:t>12</a:t>
            </a:fld>
            <a:endParaRPr lang="en-US"/>
          </a:p>
        </p:txBody>
      </p:sp>
    </p:spTree>
    <p:extLst>
      <p:ext uri="{BB962C8B-B14F-4D97-AF65-F5344CB8AC3E}">
        <p14:creationId xmlns:p14="http://schemas.microsoft.com/office/powerpoint/2010/main" val="1576689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1FAFE4-D44A-58D7-2809-A6920D63B3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56C18A-2660-9DFD-6644-22E4F22E0D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A90912-F272-5217-C8AD-D7C5C9BD0DE0}"/>
              </a:ext>
            </a:extLst>
          </p:cNvPr>
          <p:cNvSpPr>
            <a:spLocks noGrp="1"/>
          </p:cNvSpPr>
          <p:nvPr>
            <p:ph type="body" idx="1"/>
          </p:nvPr>
        </p:nvSpPr>
        <p:spPr/>
        <p:txBody>
          <a:bodyPr/>
          <a:lstStyle/>
          <a:p>
            <a:r>
              <a:rPr lang="en-US" dirty="0"/>
              <a:t>Many primate actions incurred short-term cost in service of a delayed payoff </a:t>
            </a:r>
          </a:p>
          <a:p>
            <a:r>
              <a:rPr lang="en-US" dirty="0"/>
              <a:t>	— grooming now for defense later, tolerance now for alliance stability later.</a:t>
            </a:r>
          </a:p>
          <a:p>
            <a:r>
              <a:rPr lang="en-US" dirty="0"/>
              <a:t>Those decisions could not be explained by immediate reward </a:t>
            </a:r>
          </a:p>
          <a:p>
            <a:r>
              <a:rPr lang="en-US" dirty="0"/>
              <a:t>	because the relevant payoff had not yet occurred and sometimes never did.</a:t>
            </a:r>
          </a:p>
          <a:p>
            <a:r>
              <a:rPr lang="en-US" dirty="0"/>
              <a:t>Instead, the behavior looked as if future states were represented and used to shape present action.</a:t>
            </a:r>
          </a:p>
          <a:p>
            <a:endParaRPr lang="en-US" dirty="0"/>
          </a:p>
          <a:p>
            <a:r>
              <a:rPr lang="en-US" dirty="0"/>
              <a:t>Fieldwork on sleeping-site selection shows this clearly.</a:t>
            </a:r>
          </a:p>
          <a:p>
            <a:r>
              <a:rPr lang="en-US" dirty="0"/>
              <a:t>Troops positioned themselves at night based not on current comfort, </a:t>
            </a:r>
          </a:p>
          <a:p>
            <a:r>
              <a:rPr lang="en-US" dirty="0"/>
              <a:t>	but on where food would be available the next morning, </a:t>
            </a:r>
          </a:p>
          <a:p>
            <a:r>
              <a:rPr lang="en-US" dirty="0"/>
              <a:t>	as if planning the next day’s access before the opportunity existed.</a:t>
            </a:r>
          </a:p>
          <a:p>
            <a:r>
              <a:rPr lang="en-US" dirty="0"/>
              <a:t>In experimental work, monkeys — unlike rats — </a:t>
            </a:r>
          </a:p>
          <a:p>
            <a:r>
              <a:rPr lang="en-US" dirty="0"/>
              <a:t>	sometimes refused a more preferred but dehydrating food </a:t>
            </a:r>
          </a:p>
          <a:p>
            <a:r>
              <a:rPr lang="en-US" dirty="0"/>
              <a:t>	when they knew water would not be available later, </a:t>
            </a:r>
          </a:p>
          <a:p>
            <a:r>
              <a:rPr lang="en-US" dirty="0"/>
              <a:t>	acting as if projecting their own future state of thirst.</a:t>
            </a:r>
          </a:p>
          <a:p>
            <a:endParaRPr lang="en-US" dirty="0"/>
          </a:p>
          <a:p>
            <a:r>
              <a:rPr lang="en-US" dirty="0"/>
              <a:t>These long-horizon behaviors appeared even in the absence of explicit cues to the future outcome.</a:t>
            </a:r>
          </a:p>
          <a:p>
            <a:r>
              <a:rPr lang="en-US" dirty="0"/>
              <a:t>Individuals adjusted conduct as if they were carrying forward an internal projection </a:t>
            </a:r>
          </a:p>
          <a:p>
            <a:r>
              <a:rPr lang="en-US" dirty="0"/>
              <a:t>	of what their actions would mean later in the relationship </a:t>
            </a:r>
          </a:p>
          <a:p>
            <a:r>
              <a:rPr lang="en-US" dirty="0"/>
              <a:t>	or for their own physiological state.</a:t>
            </a:r>
          </a:p>
          <a:p>
            <a:r>
              <a:rPr lang="en-US" dirty="0"/>
              <a:t>That is a qualitatively different form of control </a:t>
            </a:r>
          </a:p>
          <a:p>
            <a:r>
              <a:rPr lang="en-US" dirty="0"/>
              <a:t>	than trial-and-error reinforcement on immediate outcomes.</a:t>
            </a:r>
          </a:p>
          <a:p>
            <a:endParaRPr lang="en-US" dirty="0"/>
          </a:p>
          <a:p>
            <a:r>
              <a:rPr lang="en-US" dirty="0"/>
              <a:t>The existence of such planning-like behavior implies that primates acted with respect to absent futures </a:t>
            </a:r>
          </a:p>
          <a:p>
            <a:r>
              <a:rPr lang="en-US" dirty="0"/>
              <a:t>	— states that existed only in internal representation.</a:t>
            </a:r>
          </a:p>
          <a:p>
            <a:r>
              <a:rPr lang="en-US" dirty="0"/>
              <a:t>This marks a transition from learning from the past to behaving toward an inferred future, </a:t>
            </a:r>
          </a:p>
          <a:p>
            <a:r>
              <a:rPr lang="en-US" dirty="0"/>
              <a:t>	and sets up the need for anticipatory computation.</a:t>
            </a:r>
          </a:p>
        </p:txBody>
      </p:sp>
      <p:sp>
        <p:nvSpPr>
          <p:cNvPr id="4" name="Slide Number Placeholder 3">
            <a:extLst>
              <a:ext uri="{FF2B5EF4-FFF2-40B4-BE49-F238E27FC236}">
                <a16:creationId xmlns:a16="http://schemas.microsoft.com/office/drawing/2014/main" id="{019CE14E-7FB1-8786-7429-E9EBBB0C1D06}"/>
              </a:ext>
            </a:extLst>
          </p:cNvPr>
          <p:cNvSpPr>
            <a:spLocks noGrp="1"/>
          </p:cNvSpPr>
          <p:nvPr>
            <p:ph type="sldNum" sz="quarter" idx="5"/>
          </p:nvPr>
        </p:nvSpPr>
        <p:spPr/>
        <p:txBody>
          <a:bodyPr/>
          <a:lstStyle/>
          <a:p>
            <a:fld id="{B0C32C59-1409-2640-866F-4A1083575A35}" type="slidenum">
              <a:rPr lang="en-US" smtClean="0"/>
              <a:t>13</a:t>
            </a:fld>
            <a:endParaRPr lang="en-US"/>
          </a:p>
        </p:txBody>
      </p:sp>
    </p:spTree>
    <p:extLst>
      <p:ext uri="{BB962C8B-B14F-4D97-AF65-F5344CB8AC3E}">
        <p14:creationId xmlns:p14="http://schemas.microsoft.com/office/powerpoint/2010/main" val="2361506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5A724-7543-FD9A-D48D-7E17DFA5D6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800FB-2236-5082-3559-01864605F9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B73D5E-07F7-E2FC-77B4-40B6EB9B3DB6}"/>
              </a:ext>
            </a:extLst>
          </p:cNvPr>
          <p:cNvSpPr>
            <a:spLocks noGrp="1"/>
          </p:cNvSpPr>
          <p:nvPr>
            <p:ph type="body" idx="1"/>
          </p:nvPr>
        </p:nvSpPr>
        <p:spPr/>
        <p:txBody>
          <a:bodyPr/>
          <a:lstStyle/>
          <a:p>
            <a:r>
              <a:rPr lang="en-US" dirty="0"/>
              <a:t>In many cooperative episodes, primates acted first — they groomed, shared, supported </a:t>
            </a:r>
          </a:p>
          <a:p>
            <a:r>
              <a:rPr lang="en-US" dirty="0"/>
              <a:t>	— without a guarantee that the partner would reciprocate.</a:t>
            </a:r>
          </a:p>
          <a:p>
            <a:r>
              <a:rPr lang="en-US" dirty="0"/>
              <a:t>This is not a trivial pattern: </a:t>
            </a:r>
          </a:p>
          <a:p>
            <a:r>
              <a:rPr lang="en-US" dirty="0"/>
              <a:t>	subjects behaved as if they were placing a conditional “stake” in the future relationship.</a:t>
            </a:r>
          </a:p>
          <a:p>
            <a:r>
              <a:rPr lang="en-US" dirty="0"/>
              <a:t>Such staking only makes sense if the agent carries an internal representation </a:t>
            </a:r>
          </a:p>
          <a:p>
            <a:r>
              <a:rPr lang="en-US" dirty="0"/>
              <a:t>	linking present action to possible future return.</a:t>
            </a:r>
          </a:p>
          <a:p>
            <a:endParaRPr lang="en-US" dirty="0"/>
          </a:p>
          <a:p>
            <a:r>
              <a:rPr lang="en-US" dirty="0"/>
              <a:t>The return could arrive minutes, days, or months later — or not at all </a:t>
            </a:r>
          </a:p>
          <a:p>
            <a:r>
              <a:rPr lang="en-US" dirty="0"/>
              <a:t>	— yet the behavior still occurred.</a:t>
            </a:r>
          </a:p>
          <a:p>
            <a:r>
              <a:rPr lang="en-US" dirty="0"/>
              <a:t>That temporal gap suggests that the computation linking present and future </a:t>
            </a:r>
          </a:p>
          <a:p>
            <a:r>
              <a:rPr lang="en-US" dirty="0"/>
              <a:t>	was not driven by sensory cues but by internal storage of expected contingencies.</a:t>
            </a:r>
          </a:p>
          <a:p>
            <a:r>
              <a:rPr lang="en-US" dirty="0"/>
              <a:t>Primates behaved in a way that implies deferred if-then structures embedded in memory.</a:t>
            </a:r>
          </a:p>
          <a:p>
            <a:endParaRPr lang="en-US" dirty="0"/>
          </a:p>
          <a:p>
            <a:r>
              <a:rPr lang="en-US" dirty="0"/>
              <a:t>This does not require that primates “promised” consciously, </a:t>
            </a:r>
          </a:p>
          <a:p>
            <a:r>
              <a:rPr lang="en-US" dirty="0"/>
              <a:t>	only that they behaved as if deferred reciprocity was being tracked.</a:t>
            </a:r>
          </a:p>
          <a:p>
            <a:r>
              <a:rPr lang="en-US" dirty="0"/>
              <a:t>That style of behavior is consistent with anticipatory processing rather than reactive learning.</a:t>
            </a:r>
          </a:p>
        </p:txBody>
      </p:sp>
      <p:sp>
        <p:nvSpPr>
          <p:cNvPr id="4" name="Slide Number Placeholder 3">
            <a:extLst>
              <a:ext uri="{FF2B5EF4-FFF2-40B4-BE49-F238E27FC236}">
                <a16:creationId xmlns:a16="http://schemas.microsoft.com/office/drawing/2014/main" id="{E6BE15B5-4143-A10D-824F-4BBD9862BAAE}"/>
              </a:ext>
            </a:extLst>
          </p:cNvPr>
          <p:cNvSpPr>
            <a:spLocks noGrp="1"/>
          </p:cNvSpPr>
          <p:nvPr>
            <p:ph type="sldNum" sz="quarter" idx="5"/>
          </p:nvPr>
        </p:nvSpPr>
        <p:spPr/>
        <p:txBody>
          <a:bodyPr/>
          <a:lstStyle/>
          <a:p>
            <a:fld id="{B0C32C59-1409-2640-866F-4A1083575A35}" type="slidenum">
              <a:rPr lang="en-US" smtClean="0"/>
              <a:t>14</a:t>
            </a:fld>
            <a:endParaRPr lang="en-US"/>
          </a:p>
        </p:txBody>
      </p:sp>
    </p:spTree>
    <p:extLst>
      <p:ext uri="{BB962C8B-B14F-4D97-AF65-F5344CB8AC3E}">
        <p14:creationId xmlns:p14="http://schemas.microsoft.com/office/powerpoint/2010/main" val="765376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B77FE-8113-F04F-11D5-71D14DC060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CAF9C-C750-F1A6-BA61-0FD6E2AA17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4E84FB-1D91-ADFF-D213-62EBA39A8907}"/>
              </a:ext>
            </a:extLst>
          </p:cNvPr>
          <p:cNvSpPr>
            <a:spLocks noGrp="1"/>
          </p:cNvSpPr>
          <p:nvPr>
            <p:ph type="body" idx="1"/>
          </p:nvPr>
        </p:nvSpPr>
        <p:spPr/>
        <p:txBody>
          <a:bodyPr/>
          <a:lstStyle/>
          <a:p>
            <a:r>
              <a:rPr lang="en-US" dirty="0"/>
              <a:t>Primate decisions did not only anticipate others — they also anticipated one’s own future states.</a:t>
            </a:r>
          </a:p>
          <a:p>
            <a:r>
              <a:rPr lang="en-US" dirty="0"/>
              <a:t>For example, an individual might avoid escalating a small conflict </a:t>
            </a:r>
          </a:p>
          <a:p>
            <a:r>
              <a:rPr lang="en-US" dirty="0"/>
              <a:t>	when a larger threat might emerge later, preserving alliances for eventual need.</a:t>
            </a:r>
          </a:p>
          <a:p>
            <a:r>
              <a:rPr lang="en-US" dirty="0"/>
              <a:t>This pattern suggests that agents behaved as though </a:t>
            </a:r>
          </a:p>
          <a:p>
            <a:r>
              <a:rPr lang="en-US" dirty="0"/>
              <a:t>	they represented their own probable future vulnerabilities and needs.</a:t>
            </a:r>
            <a:br>
              <a:rPr lang="en-US" dirty="0"/>
            </a:br>
            <a:endParaRPr lang="en-US" dirty="0"/>
          </a:p>
          <a:p>
            <a:r>
              <a:rPr lang="en-US" dirty="0"/>
              <a:t>Such anticipatory restraint is not driven by current discomfort or current payoff.</a:t>
            </a:r>
          </a:p>
          <a:p>
            <a:r>
              <a:rPr lang="en-US" dirty="0"/>
              <a:t>It reflects a computation in which the self is projected forward </a:t>
            </a:r>
          </a:p>
          <a:p>
            <a:r>
              <a:rPr lang="en-US" dirty="0"/>
              <a:t>	and present action is modulated in light of that projection.</a:t>
            </a:r>
          </a:p>
          <a:p>
            <a:r>
              <a:rPr lang="en-US" dirty="0"/>
              <a:t>This makes anticipation of one’s own trajectory part of the cognitive architecture required to explain the behaviors.</a:t>
            </a:r>
          </a:p>
          <a:p>
            <a:endParaRPr lang="en-US" dirty="0"/>
          </a:p>
          <a:p>
            <a:r>
              <a:rPr lang="en-US" dirty="0"/>
              <a:t>This capacity to treat the self-in-the-future as an object of computation is essential for understanding why costly restraint, patience, or debt-like relations appeared.</a:t>
            </a:r>
          </a:p>
          <a:p>
            <a:r>
              <a:rPr lang="en-US" dirty="0"/>
              <a:t>It provided a bridge between present action and future self-outcomes.</a:t>
            </a:r>
          </a:p>
        </p:txBody>
      </p:sp>
      <p:sp>
        <p:nvSpPr>
          <p:cNvPr id="4" name="Slide Number Placeholder 3">
            <a:extLst>
              <a:ext uri="{FF2B5EF4-FFF2-40B4-BE49-F238E27FC236}">
                <a16:creationId xmlns:a16="http://schemas.microsoft.com/office/drawing/2014/main" id="{C64EBEB8-D2E2-C911-16ED-E074C1FB2263}"/>
              </a:ext>
            </a:extLst>
          </p:cNvPr>
          <p:cNvSpPr>
            <a:spLocks noGrp="1"/>
          </p:cNvSpPr>
          <p:nvPr>
            <p:ph type="sldNum" sz="quarter" idx="5"/>
          </p:nvPr>
        </p:nvSpPr>
        <p:spPr/>
        <p:txBody>
          <a:bodyPr/>
          <a:lstStyle/>
          <a:p>
            <a:fld id="{B0C32C59-1409-2640-866F-4A1083575A35}" type="slidenum">
              <a:rPr lang="en-US" smtClean="0"/>
              <a:t>15</a:t>
            </a:fld>
            <a:endParaRPr lang="en-US"/>
          </a:p>
        </p:txBody>
      </p:sp>
    </p:spTree>
    <p:extLst>
      <p:ext uri="{BB962C8B-B14F-4D97-AF65-F5344CB8AC3E}">
        <p14:creationId xmlns:p14="http://schemas.microsoft.com/office/powerpoint/2010/main" val="42516883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FA83ED-D539-9E09-D611-FB54046311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E5D177-0C89-57F0-1718-EAD7A1D44E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F2E84C-B00A-AE1F-43FE-26A52DD021F5}"/>
              </a:ext>
            </a:extLst>
          </p:cNvPr>
          <p:cNvSpPr>
            <a:spLocks noGrp="1"/>
          </p:cNvSpPr>
          <p:nvPr>
            <p:ph type="body" idx="1"/>
          </p:nvPr>
        </p:nvSpPr>
        <p:spPr/>
        <p:txBody>
          <a:bodyPr/>
          <a:lstStyle/>
          <a:p>
            <a:r>
              <a:rPr lang="en-US" dirty="0"/>
              <a:t>Unlike solitary foresight about the physical world, social foresight required predicting futures shaped by decisions of other agents.</a:t>
            </a:r>
          </a:p>
          <a:p>
            <a:r>
              <a:rPr lang="en-US" dirty="0"/>
              <a:t>A cooperative act had value only if others later reciprocated; a challenge had value only if others later supported or tolerated it.</a:t>
            </a:r>
          </a:p>
          <a:p>
            <a:r>
              <a:rPr lang="en-US" dirty="0"/>
              <a:t>This placed computation inside a space where outcomes were conditional on predicted behavior of others.</a:t>
            </a:r>
          </a:p>
          <a:p>
            <a:endParaRPr lang="en-US" dirty="0"/>
          </a:p>
          <a:p>
            <a:r>
              <a:rPr lang="en-US" dirty="0"/>
              <a:t>Thus anticipation in primates was not simply “thinking ahead” but </a:t>
            </a:r>
            <a:r>
              <a:rPr lang="en-US" b="1" dirty="0"/>
              <a:t>thinking ahead in a game-like structure</a:t>
            </a:r>
            <a:r>
              <a:rPr lang="en-US" dirty="0"/>
              <a:t>.</a:t>
            </a:r>
          </a:p>
          <a:p>
            <a:r>
              <a:rPr lang="en-US" dirty="0"/>
              <a:t>The projected future was not stable — it depended on policies of other minds.</a:t>
            </a:r>
          </a:p>
          <a:p>
            <a:r>
              <a:rPr lang="en-US" dirty="0"/>
              <a:t>Behavior therefore reflected anticipatory reasoning in a strategic environment, not simple temporal discounting.</a:t>
            </a:r>
          </a:p>
          <a:p>
            <a:endParaRPr lang="en-US" dirty="0"/>
          </a:p>
          <a:p>
            <a:r>
              <a:rPr lang="en-US" dirty="0"/>
              <a:t>This linkage between anticipation and social strategy directly motivates the next capacity:</a:t>
            </a:r>
          </a:p>
          <a:p>
            <a:r>
              <a:rPr lang="en-US" dirty="0"/>
              <a:t>once individuals could treat others as predictable sources of future outcomes, it became adaptive to </a:t>
            </a:r>
            <a:r>
              <a:rPr lang="en-US" b="1" dirty="0"/>
              <a:t>acquire and refine behavior through others rather than discover everything individually</a:t>
            </a:r>
            <a:r>
              <a:rPr lang="en-US" dirty="0"/>
              <a:t>.</a:t>
            </a:r>
          </a:p>
        </p:txBody>
      </p:sp>
      <p:sp>
        <p:nvSpPr>
          <p:cNvPr id="4" name="Slide Number Placeholder 3">
            <a:extLst>
              <a:ext uri="{FF2B5EF4-FFF2-40B4-BE49-F238E27FC236}">
                <a16:creationId xmlns:a16="http://schemas.microsoft.com/office/drawing/2014/main" id="{0577F64E-9439-AA25-4BFF-0DDBDC07F4FF}"/>
              </a:ext>
            </a:extLst>
          </p:cNvPr>
          <p:cNvSpPr>
            <a:spLocks noGrp="1"/>
          </p:cNvSpPr>
          <p:nvPr>
            <p:ph type="sldNum" sz="quarter" idx="5"/>
          </p:nvPr>
        </p:nvSpPr>
        <p:spPr/>
        <p:txBody>
          <a:bodyPr/>
          <a:lstStyle/>
          <a:p>
            <a:fld id="{B0C32C59-1409-2640-866F-4A1083575A35}" type="slidenum">
              <a:rPr lang="en-US" smtClean="0"/>
              <a:t>16</a:t>
            </a:fld>
            <a:endParaRPr lang="en-US"/>
          </a:p>
        </p:txBody>
      </p:sp>
    </p:spTree>
    <p:extLst>
      <p:ext uri="{BB962C8B-B14F-4D97-AF65-F5344CB8AC3E}">
        <p14:creationId xmlns:p14="http://schemas.microsoft.com/office/powerpoint/2010/main" val="14761653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6038D4-B06B-C8F2-BEA1-222408C83E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FE6313-BC92-A341-5622-CC454ABD09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390476-FDC6-CDDC-6052-3CB81A0B8793}"/>
              </a:ext>
            </a:extLst>
          </p:cNvPr>
          <p:cNvSpPr>
            <a:spLocks noGrp="1"/>
          </p:cNvSpPr>
          <p:nvPr>
            <p:ph type="body" idx="1"/>
          </p:nvPr>
        </p:nvSpPr>
        <p:spPr/>
        <p:txBody>
          <a:bodyPr/>
          <a:lstStyle/>
          <a:p>
            <a:r>
              <a:rPr lang="en-US" dirty="0"/>
              <a:t>Social learning in primates was selective rather than indiscriminate.</a:t>
            </a:r>
          </a:p>
          <a:p>
            <a:r>
              <a:rPr lang="en-US" dirty="0"/>
              <a:t>Juveniles and subordinates preferentially observed and copied individuals </a:t>
            </a:r>
          </a:p>
          <a:p>
            <a:r>
              <a:rPr lang="en-US" dirty="0"/>
              <a:t>	who were skilled, successful, or high ranking.</a:t>
            </a:r>
          </a:p>
          <a:p>
            <a:r>
              <a:rPr lang="en-US" dirty="0"/>
              <a:t>This pattern implies that learners evaluated the likely payoff </a:t>
            </a:r>
          </a:p>
          <a:p>
            <a:r>
              <a:rPr lang="en-US" dirty="0"/>
              <a:t>	of copying a given individual before adopting the behavior.</a:t>
            </a:r>
          </a:p>
          <a:p>
            <a:endParaRPr lang="en-US" dirty="0"/>
          </a:p>
          <a:p>
            <a:r>
              <a:rPr lang="en-US" dirty="0"/>
              <a:t>A well-documented case comes from the Japanese macaque “potato washing” tradition, </a:t>
            </a:r>
          </a:p>
          <a:p>
            <a:r>
              <a:rPr lang="en-US" dirty="0"/>
              <a:t>	which began with a single young female.</a:t>
            </a:r>
          </a:p>
          <a:p>
            <a:r>
              <a:rPr lang="en-US" dirty="0"/>
              <a:t>Her innovation was not copied randomly </a:t>
            </a:r>
          </a:p>
          <a:p>
            <a:r>
              <a:rPr lang="en-US" dirty="0"/>
              <a:t>	— it spread first to her closest kin and then disproportionately to high-status females, </a:t>
            </a:r>
          </a:p>
          <a:p>
            <a:r>
              <a:rPr lang="en-US" dirty="0"/>
              <a:t>	and only later to low-ranking individuals and males.</a:t>
            </a:r>
          </a:p>
          <a:p>
            <a:r>
              <a:rPr lang="en-US" dirty="0"/>
              <a:t>The diffusion pattern showed that observers were not merely near the innovator </a:t>
            </a:r>
          </a:p>
          <a:p>
            <a:r>
              <a:rPr lang="en-US" dirty="0"/>
              <a:t>	— they appeared to weigh who was worth emulating before adopting the behavior.</a:t>
            </a:r>
          </a:p>
          <a:p>
            <a:endParaRPr lang="en-US" dirty="0"/>
          </a:p>
          <a:p>
            <a:r>
              <a:rPr lang="en-US" dirty="0"/>
              <a:t>Such selectivity cannot be generated by simple stimulus association.</a:t>
            </a:r>
          </a:p>
          <a:p>
            <a:r>
              <a:rPr lang="en-US" dirty="0"/>
              <a:t>It reflects a computation that classifies agents by expected informational value, </a:t>
            </a:r>
          </a:p>
          <a:p>
            <a:r>
              <a:rPr lang="en-US" dirty="0"/>
              <a:t>	and directs learning effort accordingly.</a:t>
            </a:r>
          </a:p>
          <a:p>
            <a:r>
              <a:rPr lang="en-US" dirty="0"/>
              <a:t>Copying therefore involved both representation (what was done) and meta-representation (who did it and why that matters).</a:t>
            </a:r>
          </a:p>
          <a:p>
            <a:endParaRPr lang="en-US" dirty="0"/>
          </a:p>
          <a:p>
            <a:r>
              <a:rPr lang="en-US" dirty="0"/>
              <a:t>This selectivity accelerates adaptation because individuals inherit solutions already filtered by others’ experience.</a:t>
            </a:r>
          </a:p>
          <a:p>
            <a:r>
              <a:rPr lang="en-US" dirty="0"/>
              <a:t>It also means that once strategic and anticipatory cognition existed, cultural transmission could amplify those abilities across generations.</a:t>
            </a:r>
          </a:p>
        </p:txBody>
      </p:sp>
      <p:sp>
        <p:nvSpPr>
          <p:cNvPr id="4" name="Slide Number Placeholder 3">
            <a:extLst>
              <a:ext uri="{FF2B5EF4-FFF2-40B4-BE49-F238E27FC236}">
                <a16:creationId xmlns:a16="http://schemas.microsoft.com/office/drawing/2014/main" id="{C2740517-FDE3-5906-41DD-B2BCE4647893}"/>
              </a:ext>
            </a:extLst>
          </p:cNvPr>
          <p:cNvSpPr>
            <a:spLocks noGrp="1"/>
          </p:cNvSpPr>
          <p:nvPr>
            <p:ph type="sldNum" sz="quarter" idx="5"/>
          </p:nvPr>
        </p:nvSpPr>
        <p:spPr/>
        <p:txBody>
          <a:bodyPr/>
          <a:lstStyle/>
          <a:p>
            <a:fld id="{B0C32C59-1409-2640-866F-4A1083575A35}" type="slidenum">
              <a:rPr lang="en-US" smtClean="0"/>
              <a:t>17</a:t>
            </a:fld>
            <a:endParaRPr lang="en-US"/>
          </a:p>
        </p:txBody>
      </p:sp>
    </p:spTree>
    <p:extLst>
      <p:ext uri="{BB962C8B-B14F-4D97-AF65-F5344CB8AC3E}">
        <p14:creationId xmlns:p14="http://schemas.microsoft.com/office/powerpoint/2010/main" val="1920747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237C0-6934-1361-2F96-2D29DB07D7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CA9116-97AF-D3BC-ABC3-464F5F5AB0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D705B6-2BBD-B24C-6022-2DA1BAC3923D}"/>
              </a:ext>
            </a:extLst>
          </p:cNvPr>
          <p:cNvSpPr>
            <a:spLocks noGrp="1"/>
          </p:cNvSpPr>
          <p:nvPr>
            <p:ph type="body" idx="1"/>
          </p:nvPr>
        </p:nvSpPr>
        <p:spPr/>
        <p:txBody>
          <a:bodyPr/>
          <a:lstStyle/>
          <a:p>
            <a:r>
              <a:rPr lang="en-US" dirty="0"/>
              <a:t>Across groups, tool-use patterns, grooming customs, and foraging strategies were copied rather than reinvented.</a:t>
            </a:r>
          </a:p>
          <a:p>
            <a:r>
              <a:rPr lang="en-US" dirty="0"/>
              <a:t>Individuals acquired behaviors by witnessing competent group members perform them, not by exploring the entire space of possibilities.</a:t>
            </a:r>
          </a:p>
          <a:p>
            <a:r>
              <a:rPr lang="en-US" dirty="0"/>
              <a:t>This indicates that learning targeted the structure of others’ actions as information.</a:t>
            </a:r>
          </a:p>
          <a:p>
            <a:endParaRPr lang="en-US" dirty="0"/>
          </a:p>
          <a:p>
            <a:r>
              <a:rPr lang="en-US" dirty="0"/>
              <a:t>These behaviors persisted across generations in ways incompatible with purely individual reinforcement.</a:t>
            </a:r>
          </a:p>
          <a:p>
            <a:r>
              <a:rPr lang="en-US" dirty="0"/>
              <a:t>They spread spatially within groups but not between them even when the ecology was identical, implying that the knowledge was socially carried.</a:t>
            </a:r>
          </a:p>
          <a:p>
            <a:r>
              <a:rPr lang="en-US" dirty="0"/>
              <a:t>Cultural continuity of this kind presupposed a capacity to extract and internalize behavior from conspecifics.</a:t>
            </a:r>
            <a:br>
              <a:rPr lang="en-US" dirty="0"/>
            </a:br>
            <a:endParaRPr lang="en-US" dirty="0"/>
          </a:p>
          <a:p>
            <a:r>
              <a:rPr lang="en-US" dirty="0"/>
              <a:t>This does not require attributing intentions to the model, only that the observer used others’ actions as training data.</a:t>
            </a:r>
          </a:p>
          <a:p>
            <a:r>
              <a:rPr lang="en-US" dirty="0"/>
              <a:t>That alone is sufficient to classify cultural transmission as evidence that internal computation used other agents not only as strategic targets but as </a:t>
            </a:r>
            <a:r>
              <a:rPr lang="en-US" b="1" dirty="0"/>
              <a:t>informational sources</a:t>
            </a:r>
            <a:r>
              <a:rPr lang="en-US" dirty="0"/>
              <a:t>.</a:t>
            </a:r>
          </a:p>
        </p:txBody>
      </p:sp>
      <p:sp>
        <p:nvSpPr>
          <p:cNvPr id="4" name="Slide Number Placeholder 3">
            <a:extLst>
              <a:ext uri="{FF2B5EF4-FFF2-40B4-BE49-F238E27FC236}">
                <a16:creationId xmlns:a16="http://schemas.microsoft.com/office/drawing/2014/main" id="{7E03F5DA-AB77-292E-949C-A56226DA3EC8}"/>
              </a:ext>
            </a:extLst>
          </p:cNvPr>
          <p:cNvSpPr>
            <a:spLocks noGrp="1"/>
          </p:cNvSpPr>
          <p:nvPr>
            <p:ph type="sldNum" sz="quarter" idx="5"/>
          </p:nvPr>
        </p:nvSpPr>
        <p:spPr/>
        <p:txBody>
          <a:bodyPr/>
          <a:lstStyle/>
          <a:p>
            <a:fld id="{B0C32C59-1409-2640-866F-4A1083575A35}" type="slidenum">
              <a:rPr lang="en-US" smtClean="0"/>
              <a:t>18</a:t>
            </a:fld>
            <a:endParaRPr lang="en-US"/>
          </a:p>
        </p:txBody>
      </p:sp>
    </p:spTree>
    <p:extLst>
      <p:ext uri="{BB962C8B-B14F-4D97-AF65-F5344CB8AC3E}">
        <p14:creationId xmlns:p14="http://schemas.microsoft.com/office/powerpoint/2010/main" val="3206181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77585A-4BEC-90B2-9C32-167F8EC07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F52228-42DC-9240-5807-6C40A95DF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2F7487-97B0-5208-EE14-F85104E5BF51}"/>
              </a:ext>
            </a:extLst>
          </p:cNvPr>
          <p:cNvSpPr>
            <a:spLocks noGrp="1"/>
          </p:cNvSpPr>
          <p:nvPr>
            <p:ph type="body" idx="1"/>
          </p:nvPr>
        </p:nvSpPr>
        <p:spPr/>
        <p:txBody>
          <a:bodyPr/>
          <a:lstStyle/>
          <a:p>
            <a:r>
              <a:rPr lang="en-US" dirty="0"/>
              <a:t>When a behavior persisted across individuals, </a:t>
            </a:r>
          </a:p>
          <a:p>
            <a:r>
              <a:rPr lang="en-US" dirty="0"/>
              <a:t>	the group effectively stabilized that information outside any one mind.</a:t>
            </a:r>
          </a:p>
          <a:p>
            <a:r>
              <a:rPr lang="en-US" dirty="0"/>
              <a:t>Successive learners did not need to store or reinvent the entire behavioral solution </a:t>
            </a:r>
          </a:p>
          <a:p>
            <a:r>
              <a:rPr lang="en-US" dirty="0"/>
              <a:t>	— it was maintained in the shared practice of the group.</a:t>
            </a:r>
          </a:p>
          <a:p>
            <a:r>
              <a:rPr lang="en-US" dirty="0"/>
              <a:t>This made the culture itself part of the functional cognitive system.</a:t>
            </a:r>
          </a:p>
          <a:p>
            <a:endParaRPr lang="en-US" dirty="0"/>
          </a:p>
          <a:p>
            <a:r>
              <a:rPr lang="en-US" dirty="0"/>
              <a:t>By embedding knowledge in public patterns of action, </a:t>
            </a:r>
          </a:p>
          <a:p>
            <a:r>
              <a:rPr lang="en-US" dirty="0"/>
              <a:t>	primates reduced the internal burden of tracking every detail of successful strategies.</a:t>
            </a:r>
          </a:p>
          <a:p>
            <a:r>
              <a:rPr lang="en-US" dirty="0"/>
              <a:t>They could rely on the group’s stable practice as a scaffold for their own behavior.</a:t>
            </a:r>
          </a:p>
          <a:p>
            <a:r>
              <a:rPr lang="en-US" dirty="0"/>
              <a:t>This allowed increasingly complex solutions to persist </a:t>
            </a:r>
          </a:p>
          <a:p>
            <a:r>
              <a:rPr lang="en-US" dirty="0"/>
              <a:t>	even if no individual carried the full generative logic internally.</a:t>
            </a:r>
          </a:p>
          <a:p>
            <a:endParaRPr lang="en-US" dirty="0"/>
          </a:p>
          <a:p>
            <a:r>
              <a:rPr lang="en-US" dirty="0"/>
              <a:t>In this way, cultural transmission did not just spread behavior; </a:t>
            </a:r>
          </a:p>
          <a:p>
            <a:r>
              <a:rPr lang="en-US" dirty="0"/>
              <a:t>	it </a:t>
            </a:r>
            <a:r>
              <a:rPr lang="en-US" b="1" dirty="0"/>
              <a:t>expanded the effective memory capacity of the species</a:t>
            </a:r>
            <a:r>
              <a:rPr lang="en-US" dirty="0"/>
              <a:t> beyond individual brains.</a:t>
            </a:r>
          </a:p>
          <a:p>
            <a:r>
              <a:rPr lang="en-US" dirty="0"/>
              <a:t>That expansion reinforces why new computational machinery </a:t>
            </a:r>
          </a:p>
          <a:p>
            <a:r>
              <a:rPr lang="en-US" dirty="0"/>
              <a:t>	for using other agents as informational resources was adaptive.</a:t>
            </a:r>
          </a:p>
        </p:txBody>
      </p:sp>
      <p:sp>
        <p:nvSpPr>
          <p:cNvPr id="4" name="Slide Number Placeholder 3">
            <a:extLst>
              <a:ext uri="{FF2B5EF4-FFF2-40B4-BE49-F238E27FC236}">
                <a16:creationId xmlns:a16="http://schemas.microsoft.com/office/drawing/2014/main" id="{C5252FA6-16B0-6661-A563-32880A5701A7}"/>
              </a:ext>
            </a:extLst>
          </p:cNvPr>
          <p:cNvSpPr>
            <a:spLocks noGrp="1"/>
          </p:cNvSpPr>
          <p:nvPr>
            <p:ph type="sldNum" sz="quarter" idx="5"/>
          </p:nvPr>
        </p:nvSpPr>
        <p:spPr/>
        <p:txBody>
          <a:bodyPr/>
          <a:lstStyle/>
          <a:p>
            <a:fld id="{B0C32C59-1409-2640-866F-4A1083575A35}" type="slidenum">
              <a:rPr lang="en-US" smtClean="0"/>
              <a:t>19</a:t>
            </a:fld>
            <a:endParaRPr lang="en-US"/>
          </a:p>
        </p:txBody>
      </p:sp>
    </p:spTree>
    <p:extLst>
      <p:ext uri="{BB962C8B-B14F-4D97-AF65-F5344CB8AC3E}">
        <p14:creationId xmlns:p14="http://schemas.microsoft.com/office/powerpoint/2010/main" val="9179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AFB2CB-A2CE-7123-644C-DCD538F085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87D764-C88F-CF78-5DDE-8B7A3B9D56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87A997-85AB-34F9-1811-3C515DAAF0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4A90DD2-0D39-6F80-7381-4AABCCDDE236}"/>
              </a:ext>
            </a:extLst>
          </p:cNvPr>
          <p:cNvSpPr>
            <a:spLocks noGrp="1"/>
          </p:cNvSpPr>
          <p:nvPr>
            <p:ph type="sldNum" sz="quarter" idx="5"/>
          </p:nvPr>
        </p:nvSpPr>
        <p:spPr/>
        <p:txBody>
          <a:bodyPr/>
          <a:lstStyle/>
          <a:p>
            <a:fld id="{B0C32C59-1409-2640-866F-4A1083575A35}" type="slidenum">
              <a:rPr lang="en-US" smtClean="0"/>
              <a:t>2</a:t>
            </a:fld>
            <a:endParaRPr lang="en-US"/>
          </a:p>
        </p:txBody>
      </p:sp>
    </p:spTree>
    <p:extLst>
      <p:ext uri="{BB962C8B-B14F-4D97-AF65-F5344CB8AC3E}">
        <p14:creationId xmlns:p14="http://schemas.microsoft.com/office/powerpoint/2010/main" val="21531963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2A1C14-77EB-57FC-444B-6A56C2D3AA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439AB6-F198-704E-E289-1F2D154F05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23DAF3-EE14-4225-4FBC-CB1C6885ABD5}"/>
              </a:ext>
            </a:extLst>
          </p:cNvPr>
          <p:cNvSpPr>
            <a:spLocks noGrp="1"/>
          </p:cNvSpPr>
          <p:nvPr>
            <p:ph type="body" idx="1"/>
          </p:nvPr>
        </p:nvSpPr>
        <p:spPr/>
        <p:txBody>
          <a:bodyPr/>
          <a:lstStyle/>
          <a:p>
            <a:r>
              <a:rPr lang="en-US" dirty="0"/>
              <a:t>What we have done in this lecture is reverse-engineer the behavioral explananda from Lecture 1 </a:t>
            </a:r>
          </a:p>
          <a:p>
            <a:r>
              <a:rPr lang="en-US" dirty="0"/>
              <a:t>	back to the kinds of internal machinery that could have produced them.</a:t>
            </a:r>
          </a:p>
          <a:p>
            <a:r>
              <a:rPr lang="en-US" dirty="0"/>
              <a:t>Across all of the cases — coalition support, non-kin cooperation, hierarchy, fairness, </a:t>
            </a:r>
          </a:p>
          <a:p>
            <a:r>
              <a:rPr lang="en-US" dirty="0"/>
              <a:t>	long-horizon action, group boundaries, and cultural persistence </a:t>
            </a:r>
          </a:p>
          <a:p>
            <a:r>
              <a:rPr lang="en-US" dirty="0"/>
              <a:t>	— the same three capacities were sufficient to make the behavior intelligible.</a:t>
            </a:r>
          </a:p>
          <a:p>
            <a:endParaRPr lang="en-US" dirty="0"/>
          </a:p>
          <a:p>
            <a:r>
              <a:rPr lang="en-US" dirty="0"/>
              <a:t>The first is the capacity to </a:t>
            </a:r>
            <a:r>
              <a:rPr lang="en-US" b="1" dirty="0"/>
              <a:t>simulate other agents</a:t>
            </a:r>
            <a:r>
              <a:rPr lang="en-US" dirty="0"/>
              <a:t> </a:t>
            </a:r>
          </a:p>
          <a:p>
            <a:r>
              <a:rPr lang="en-US" dirty="0"/>
              <a:t>	— to behave in ways that reflect expectations about what specific others will do, </a:t>
            </a:r>
          </a:p>
          <a:p>
            <a:r>
              <a:rPr lang="en-US" dirty="0"/>
              <a:t>	not just what the environment will do.</a:t>
            </a:r>
          </a:p>
          <a:p>
            <a:r>
              <a:rPr lang="en-US" dirty="0"/>
              <a:t>The second is the capacity to </a:t>
            </a:r>
            <a:r>
              <a:rPr lang="en-US" b="1" dirty="0"/>
              <a:t>simulate one’s own future states</a:t>
            </a:r>
            <a:r>
              <a:rPr lang="en-US" dirty="0"/>
              <a:t>, s</a:t>
            </a:r>
          </a:p>
          <a:p>
            <a:r>
              <a:rPr lang="en-US" dirty="0"/>
              <a:t>	o that present action can be shaped by projected consequences that are not yet present.</a:t>
            </a:r>
          </a:p>
          <a:p>
            <a:r>
              <a:rPr lang="en-US" dirty="0"/>
              <a:t>The third is the capacity for </a:t>
            </a:r>
            <a:r>
              <a:rPr lang="en-US" b="1" dirty="0"/>
              <a:t>observational and imitation learning</a:t>
            </a:r>
            <a:r>
              <a:rPr lang="en-US" dirty="0"/>
              <a:t>, </a:t>
            </a:r>
          </a:p>
          <a:p>
            <a:r>
              <a:rPr lang="en-US" dirty="0"/>
              <a:t>	which allows individuals to acquire already-computed solutions from others </a:t>
            </a:r>
          </a:p>
          <a:p>
            <a:r>
              <a:rPr lang="en-US" dirty="0"/>
              <a:t>	rather than rebuild them from scratch.</a:t>
            </a:r>
          </a:p>
          <a:p>
            <a:endParaRPr lang="en-US" dirty="0"/>
          </a:p>
          <a:p>
            <a:r>
              <a:rPr lang="en-US" dirty="0"/>
              <a:t>Once those three representational abilities were in place, </a:t>
            </a:r>
          </a:p>
          <a:p>
            <a:r>
              <a:rPr lang="en-US" dirty="0"/>
              <a:t>	the full primate behavioral syndrome no longer looks mysterious.</a:t>
            </a:r>
          </a:p>
          <a:p>
            <a:r>
              <a:rPr lang="en-US" dirty="0"/>
              <a:t>The explananda follow from those capacities without adding any additional behavioral “faculties.”</a:t>
            </a:r>
          </a:p>
          <a:p>
            <a:r>
              <a:rPr lang="en-US" dirty="0"/>
              <a:t>Lecture 3 will now ask how brains — and in particular the expanded prefrontal systems of primates </a:t>
            </a:r>
          </a:p>
          <a:p>
            <a:r>
              <a:rPr lang="en-US" dirty="0"/>
              <a:t>	— could have implemented these computational abilities.</a:t>
            </a:r>
          </a:p>
        </p:txBody>
      </p:sp>
      <p:sp>
        <p:nvSpPr>
          <p:cNvPr id="4" name="Slide Number Placeholder 3">
            <a:extLst>
              <a:ext uri="{FF2B5EF4-FFF2-40B4-BE49-F238E27FC236}">
                <a16:creationId xmlns:a16="http://schemas.microsoft.com/office/drawing/2014/main" id="{8E7D8FB1-6A40-0766-D9DD-C4953B6F3942}"/>
              </a:ext>
            </a:extLst>
          </p:cNvPr>
          <p:cNvSpPr>
            <a:spLocks noGrp="1"/>
          </p:cNvSpPr>
          <p:nvPr>
            <p:ph type="sldNum" sz="quarter" idx="5"/>
          </p:nvPr>
        </p:nvSpPr>
        <p:spPr/>
        <p:txBody>
          <a:bodyPr/>
          <a:lstStyle/>
          <a:p>
            <a:fld id="{B0C32C59-1409-2640-866F-4A1083575A35}" type="slidenum">
              <a:rPr lang="en-US" smtClean="0"/>
              <a:t>20</a:t>
            </a:fld>
            <a:endParaRPr lang="en-US"/>
          </a:p>
        </p:txBody>
      </p:sp>
    </p:spTree>
    <p:extLst>
      <p:ext uri="{BB962C8B-B14F-4D97-AF65-F5344CB8AC3E}">
        <p14:creationId xmlns:p14="http://schemas.microsoft.com/office/powerpoint/2010/main" val="26966442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96746-ADCA-1845-41D6-714B9E97CD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299C70-38E1-ACBF-0C9D-76B9044935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B8E988-0428-55B4-24CF-0E4404365C87}"/>
              </a:ext>
            </a:extLst>
          </p:cNvPr>
          <p:cNvSpPr>
            <a:spLocks noGrp="1"/>
          </p:cNvSpPr>
          <p:nvPr>
            <p:ph type="body" idx="1"/>
          </p:nvPr>
        </p:nvSpPr>
        <p:spPr/>
        <p:txBody>
          <a:bodyPr/>
          <a:lstStyle/>
          <a:p>
            <a:r>
              <a:rPr lang="en-US" dirty="0"/>
              <a:t>Long-term reconciliation behavior in macaques illustrates why implementation matters.</a:t>
            </a:r>
          </a:p>
          <a:p>
            <a:r>
              <a:rPr lang="en-US" dirty="0"/>
              <a:t>Former opponents often repaired relationships through affiliative gestures within minutes of a fight, reducing future aggression.</a:t>
            </a:r>
          </a:p>
          <a:p>
            <a:r>
              <a:rPr lang="en-US" dirty="0"/>
              <a:t>This behavior depends on retrieving a representation of past conflict and computing that preserving the relationship has future value.</a:t>
            </a:r>
          </a:p>
          <a:p>
            <a:endParaRPr lang="en-US" dirty="0"/>
          </a:p>
          <a:p>
            <a:r>
              <a:rPr lang="en-US" dirty="0"/>
              <a:t>Such computation cannot occur without neural machinery that keeps past events active and uses them to shape present policy.</a:t>
            </a:r>
          </a:p>
          <a:p>
            <a:r>
              <a:rPr lang="en-US" dirty="0"/>
              <a:t>That implies circuitry capable of storing social history, evaluating future payoff, and routing that information into motor output.</a:t>
            </a:r>
          </a:p>
          <a:p>
            <a:r>
              <a:rPr lang="en-US" dirty="0"/>
              <a:t>The consistency and timescale of reconciliation suggests that neural systems, not just learning rules, supported this computation.</a:t>
            </a:r>
          </a:p>
          <a:p>
            <a:br>
              <a:rPr lang="en-US" dirty="0"/>
            </a:br>
            <a:endParaRPr lang="en-US" dirty="0"/>
          </a:p>
          <a:p>
            <a:r>
              <a:rPr lang="en-US" dirty="0"/>
              <a:t>Lecture 3 will examine what anatomical expansions — especially in prefrontal territories — could have implemented these functions.</a:t>
            </a:r>
          </a:p>
          <a:p>
            <a:r>
              <a:rPr lang="en-US" dirty="0"/>
              <a:t>We now shift from what had to be computed to how primate brains enabled those computations to actually occur.</a:t>
            </a:r>
          </a:p>
        </p:txBody>
      </p:sp>
      <p:sp>
        <p:nvSpPr>
          <p:cNvPr id="4" name="Slide Number Placeholder 3">
            <a:extLst>
              <a:ext uri="{FF2B5EF4-FFF2-40B4-BE49-F238E27FC236}">
                <a16:creationId xmlns:a16="http://schemas.microsoft.com/office/drawing/2014/main" id="{C391E515-6AF1-749D-2021-9B746953F4F3}"/>
              </a:ext>
            </a:extLst>
          </p:cNvPr>
          <p:cNvSpPr>
            <a:spLocks noGrp="1"/>
          </p:cNvSpPr>
          <p:nvPr>
            <p:ph type="sldNum" sz="quarter" idx="5"/>
          </p:nvPr>
        </p:nvSpPr>
        <p:spPr/>
        <p:txBody>
          <a:bodyPr/>
          <a:lstStyle/>
          <a:p>
            <a:fld id="{B0C32C59-1409-2640-866F-4A1083575A35}" type="slidenum">
              <a:rPr lang="en-US" smtClean="0"/>
              <a:t>21</a:t>
            </a:fld>
            <a:endParaRPr lang="en-US"/>
          </a:p>
        </p:txBody>
      </p:sp>
    </p:spTree>
    <p:extLst>
      <p:ext uri="{BB962C8B-B14F-4D97-AF65-F5344CB8AC3E}">
        <p14:creationId xmlns:p14="http://schemas.microsoft.com/office/powerpoint/2010/main" val="4046719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Lecture 1 we examined the ecological and social context in which primate cognition evolved.</a:t>
            </a:r>
          </a:p>
          <a:p>
            <a:r>
              <a:rPr lang="en-US" dirty="0"/>
              <a:t>We then identified a set of behavioral regularities </a:t>
            </a:r>
          </a:p>
          <a:p>
            <a:r>
              <a:rPr lang="en-US" dirty="0"/>
              <a:t>	— cooperation beyond kin, long-horizon action, cultural transmission, stable hierarchies, and others </a:t>
            </a:r>
          </a:p>
          <a:p>
            <a:r>
              <a:rPr lang="en-US" dirty="0"/>
              <a:t>	— that emerged in that environment.</a:t>
            </a:r>
          </a:p>
          <a:p>
            <a:r>
              <a:rPr lang="en-US" dirty="0"/>
              <a:t>Those patterns do not follow automatically from the environment; they are the explananda.</a:t>
            </a:r>
          </a:p>
          <a:p>
            <a:endParaRPr lang="en-US" dirty="0"/>
          </a:p>
          <a:p>
            <a:r>
              <a:rPr lang="en-US" dirty="0"/>
              <a:t>Those behaviors appeared in a world where fruit timing mattered, </a:t>
            </a:r>
          </a:p>
          <a:p>
            <a:r>
              <a:rPr lang="en-US" dirty="0"/>
              <a:t>	fission–fusion limited information, and group membership was stable over years.</a:t>
            </a:r>
          </a:p>
          <a:p>
            <a:r>
              <a:rPr lang="en-US" dirty="0"/>
              <a:t>But the behaviors themselves were not dictated by those conditions </a:t>
            </a:r>
          </a:p>
          <a:p>
            <a:r>
              <a:rPr lang="en-US" dirty="0"/>
              <a:t>	— they were </a:t>
            </a:r>
            <a:r>
              <a:rPr lang="en-US" b="1" dirty="0"/>
              <a:t>responses</a:t>
            </a:r>
            <a:r>
              <a:rPr lang="en-US" dirty="0"/>
              <a:t> that exploited those conditions.</a:t>
            </a:r>
          </a:p>
          <a:p>
            <a:r>
              <a:rPr lang="en-US" dirty="0"/>
              <a:t>Today we shift from describing what happened to asking </a:t>
            </a:r>
          </a:p>
          <a:p>
            <a:r>
              <a:rPr lang="en-US" dirty="0"/>
              <a:t>	what kind of cognitive machinery could have produced those behaviors.</a:t>
            </a:r>
          </a:p>
          <a:p>
            <a:endParaRPr lang="en-US" dirty="0"/>
          </a:p>
          <a:p>
            <a:r>
              <a:rPr lang="en-US" dirty="0"/>
              <a:t>We remain at the functional and algorithmic level for this lecture.</a:t>
            </a:r>
          </a:p>
          <a:p>
            <a:r>
              <a:rPr lang="en-US" dirty="0"/>
              <a:t>Next time we will move to neural implementation.</a:t>
            </a:r>
          </a:p>
          <a:p>
            <a:r>
              <a:rPr lang="en-US" dirty="0"/>
              <a:t>For now we examine what computations would have been required for those outcomes to appear.</a:t>
            </a:r>
          </a:p>
        </p:txBody>
      </p:sp>
      <p:sp>
        <p:nvSpPr>
          <p:cNvPr id="4" name="Slide Number Placeholder 3"/>
          <p:cNvSpPr>
            <a:spLocks noGrp="1"/>
          </p:cNvSpPr>
          <p:nvPr>
            <p:ph type="sldNum" sz="quarter" idx="5"/>
          </p:nvPr>
        </p:nvSpPr>
        <p:spPr/>
        <p:txBody>
          <a:bodyPr/>
          <a:lstStyle/>
          <a:p>
            <a:fld id="{B0C32C59-1409-2640-866F-4A1083575A35}" type="slidenum">
              <a:rPr lang="en-US" smtClean="0"/>
              <a:t>3</a:t>
            </a:fld>
            <a:endParaRPr lang="en-US"/>
          </a:p>
        </p:txBody>
      </p:sp>
    </p:spTree>
    <p:extLst>
      <p:ext uri="{BB962C8B-B14F-4D97-AF65-F5344CB8AC3E}">
        <p14:creationId xmlns:p14="http://schemas.microsoft.com/office/powerpoint/2010/main" val="98269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13F1AA-6980-E2DB-3D1D-5FF131F250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4C71B1-1333-741E-7DDE-F8AEEC0371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235570-1AE9-B965-03FD-E593F44022A0}"/>
              </a:ext>
            </a:extLst>
          </p:cNvPr>
          <p:cNvSpPr>
            <a:spLocks noGrp="1"/>
          </p:cNvSpPr>
          <p:nvPr>
            <p:ph type="body" idx="1"/>
          </p:nvPr>
        </p:nvSpPr>
        <p:spPr/>
        <p:txBody>
          <a:bodyPr/>
          <a:lstStyle/>
          <a:p>
            <a:r>
              <a:rPr lang="en-US" dirty="0"/>
              <a:t>Primates routinely cooperated with unrelated individuals and maintained long-lived social hierarchies.</a:t>
            </a:r>
          </a:p>
          <a:p>
            <a:r>
              <a:rPr lang="en-US" dirty="0"/>
              <a:t>They displayed fairness-like responses, deferred payoffs across time, and transmitted behaviors culturally.</a:t>
            </a:r>
          </a:p>
          <a:p>
            <a:r>
              <a:rPr lang="en-US" dirty="0"/>
              <a:t>They altered behavior in ways that carried information from past events forward through internal states.</a:t>
            </a:r>
          </a:p>
          <a:p>
            <a:endParaRPr lang="en-US" dirty="0"/>
          </a:p>
          <a:p>
            <a:r>
              <a:rPr lang="en-US" dirty="0"/>
              <a:t>They also differentiated ingroups and outgroups, behaving differently toward members and outsiders.</a:t>
            </a:r>
          </a:p>
          <a:p>
            <a:r>
              <a:rPr lang="en-US" dirty="0"/>
              <a:t>And all of these patterns co-occurred with a dramatic enlargement of brain size relative to body size.</a:t>
            </a:r>
          </a:p>
          <a:p>
            <a:r>
              <a:rPr lang="en-US" dirty="0"/>
              <a:t>These are the phenomena that any adequate cognitive account must be able to generate.</a:t>
            </a:r>
          </a:p>
          <a:p>
            <a:endParaRPr lang="en-US" dirty="0"/>
          </a:p>
          <a:p>
            <a:r>
              <a:rPr lang="en-US" dirty="0"/>
              <a:t>The rest of this lecture asks what kinds of representational and computational abilities would have been necessary.</a:t>
            </a:r>
          </a:p>
          <a:p>
            <a:r>
              <a:rPr lang="en-US" dirty="0"/>
              <a:t>We are not explaining mechanisms yet — only identifying what capacities would have to be in place for these behaviors to exist at all.</a:t>
            </a:r>
          </a:p>
        </p:txBody>
      </p:sp>
      <p:sp>
        <p:nvSpPr>
          <p:cNvPr id="4" name="Slide Number Placeholder 3">
            <a:extLst>
              <a:ext uri="{FF2B5EF4-FFF2-40B4-BE49-F238E27FC236}">
                <a16:creationId xmlns:a16="http://schemas.microsoft.com/office/drawing/2014/main" id="{9D290208-2707-6C10-4780-D367E9B1ED8F}"/>
              </a:ext>
            </a:extLst>
          </p:cNvPr>
          <p:cNvSpPr>
            <a:spLocks noGrp="1"/>
          </p:cNvSpPr>
          <p:nvPr>
            <p:ph type="sldNum" sz="quarter" idx="5"/>
          </p:nvPr>
        </p:nvSpPr>
        <p:spPr/>
        <p:txBody>
          <a:bodyPr/>
          <a:lstStyle/>
          <a:p>
            <a:fld id="{B0C32C59-1409-2640-866F-4A1083575A35}" type="slidenum">
              <a:rPr lang="en-US" smtClean="0"/>
              <a:t>4</a:t>
            </a:fld>
            <a:endParaRPr lang="en-US"/>
          </a:p>
        </p:txBody>
      </p:sp>
    </p:spTree>
    <p:extLst>
      <p:ext uri="{BB962C8B-B14F-4D97-AF65-F5344CB8AC3E}">
        <p14:creationId xmlns:p14="http://schemas.microsoft.com/office/powerpoint/2010/main" val="2617058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C8BB3F-5250-F330-28E8-65197062D2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BBE0E-D754-C238-3A2B-A8191D5075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639D7B-965C-63D8-4567-792ECD5DDC84}"/>
              </a:ext>
            </a:extLst>
          </p:cNvPr>
          <p:cNvSpPr>
            <a:spLocks noGrp="1"/>
          </p:cNvSpPr>
          <p:nvPr>
            <p:ph type="body" idx="1"/>
          </p:nvPr>
        </p:nvSpPr>
        <p:spPr/>
        <p:txBody>
          <a:bodyPr/>
          <a:lstStyle/>
          <a:p>
            <a:r>
              <a:rPr lang="en-US" dirty="0"/>
              <a:t>Before primates, mammals already learned from reinforcement, </a:t>
            </a:r>
          </a:p>
          <a:p>
            <a:r>
              <a:rPr lang="en-US" dirty="0"/>
              <a:t>	updated behavior based on prediction error, </a:t>
            </a:r>
          </a:p>
          <a:p>
            <a:r>
              <a:rPr lang="en-US" dirty="0"/>
              <a:t>	and used generative models to anticipate sensory outcomes.</a:t>
            </a:r>
          </a:p>
          <a:p>
            <a:r>
              <a:rPr lang="en-US" dirty="0"/>
              <a:t>They associated past outcomes with future choices </a:t>
            </a:r>
          </a:p>
          <a:p>
            <a:r>
              <a:rPr lang="en-US" dirty="0"/>
              <a:t>	and adjusted policies to improve survival and reward acquisition.</a:t>
            </a:r>
          </a:p>
          <a:p>
            <a:r>
              <a:rPr lang="en-US" dirty="0"/>
              <a:t>Those capacities alone did not produce cooperation with non-kin, </a:t>
            </a:r>
          </a:p>
          <a:p>
            <a:r>
              <a:rPr lang="en-US" dirty="0"/>
              <a:t>	stable hierarchy, or cultural inheritance in other mammals.</a:t>
            </a:r>
          </a:p>
          <a:p>
            <a:endParaRPr lang="en-US" dirty="0"/>
          </a:p>
          <a:p>
            <a:r>
              <a:rPr lang="en-US" dirty="0"/>
              <a:t>The primate explananda required acting on value not present in the immediate context.</a:t>
            </a:r>
          </a:p>
          <a:p>
            <a:r>
              <a:rPr lang="en-US" dirty="0"/>
              <a:t>They required anticipating outcomes shaped by other agents’ future actions </a:t>
            </a:r>
          </a:p>
          <a:p>
            <a:r>
              <a:rPr lang="en-US" dirty="0"/>
              <a:t>	rather than by the physical environment alone.</a:t>
            </a:r>
          </a:p>
          <a:p>
            <a:r>
              <a:rPr lang="en-US" dirty="0"/>
              <a:t>And they required behavioral decisions shaped by long histories </a:t>
            </a:r>
          </a:p>
          <a:p>
            <a:r>
              <a:rPr lang="en-US" dirty="0"/>
              <a:t>	and projected futures rather than present stimuli.</a:t>
            </a:r>
          </a:p>
          <a:p>
            <a:endParaRPr lang="en-US" dirty="0"/>
          </a:p>
          <a:p>
            <a:r>
              <a:rPr lang="en-US" dirty="0"/>
              <a:t>This means that the general mammalian machinery for learning and prediction </a:t>
            </a:r>
          </a:p>
          <a:p>
            <a:r>
              <a:rPr lang="en-US" dirty="0"/>
              <a:t>	was a necessary substrate, but it was not sufficient.</a:t>
            </a:r>
          </a:p>
          <a:p>
            <a:r>
              <a:rPr lang="en-US" dirty="0"/>
              <a:t>Something additional was layered on top — a new class of internal representations and computations </a:t>
            </a:r>
          </a:p>
          <a:p>
            <a:r>
              <a:rPr lang="en-US" dirty="0"/>
              <a:t>	that changed how information influenced behavior.</a:t>
            </a:r>
          </a:p>
        </p:txBody>
      </p:sp>
      <p:sp>
        <p:nvSpPr>
          <p:cNvPr id="4" name="Slide Number Placeholder 3">
            <a:extLst>
              <a:ext uri="{FF2B5EF4-FFF2-40B4-BE49-F238E27FC236}">
                <a16:creationId xmlns:a16="http://schemas.microsoft.com/office/drawing/2014/main" id="{EA0037C8-B508-4737-F182-BE5502D36FBD}"/>
              </a:ext>
            </a:extLst>
          </p:cNvPr>
          <p:cNvSpPr>
            <a:spLocks noGrp="1"/>
          </p:cNvSpPr>
          <p:nvPr>
            <p:ph type="sldNum" sz="quarter" idx="5"/>
          </p:nvPr>
        </p:nvSpPr>
        <p:spPr/>
        <p:txBody>
          <a:bodyPr/>
          <a:lstStyle/>
          <a:p>
            <a:fld id="{B0C32C59-1409-2640-866F-4A1083575A35}" type="slidenum">
              <a:rPr lang="en-US" smtClean="0"/>
              <a:t>5</a:t>
            </a:fld>
            <a:endParaRPr lang="en-US"/>
          </a:p>
        </p:txBody>
      </p:sp>
    </p:spTree>
    <p:extLst>
      <p:ext uri="{BB962C8B-B14F-4D97-AF65-F5344CB8AC3E}">
        <p14:creationId xmlns:p14="http://schemas.microsoft.com/office/powerpoint/2010/main" val="1406424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790E5-AAD0-2170-0F5B-C9E0840479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F0AD46-0573-C876-9C3B-68A939D4A8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0D603F-C18A-5F2F-EBCE-9FB1CB95F342}"/>
              </a:ext>
            </a:extLst>
          </p:cNvPr>
          <p:cNvSpPr>
            <a:spLocks noGrp="1"/>
          </p:cNvSpPr>
          <p:nvPr>
            <p:ph type="body" idx="1"/>
          </p:nvPr>
        </p:nvSpPr>
        <p:spPr/>
        <p:txBody>
          <a:bodyPr/>
          <a:lstStyle/>
          <a:p>
            <a:r>
              <a:rPr lang="en-US" dirty="0"/>
              <a:t>The observed primate behaviors were not reactions to current conditions.</a:t>
            </a:r>
          </a:p>
          <a:p>
            <a:r>
              <a:rPr lang="en-US" dirty="0"/>
              <a:t>They depended on information about the past and expectations about the future being maintained internally over long intervals.</a:t>
            </a:r>
          </a:p>
          <a:p>
            <a:r>
              <a:rPr lang="en-US" dirty="0"/>
              <a:t>Behavior changed as if those internal representations were actively guiding choices.</a:t>
            </a:r>
          </a:p>
          <a:p>
            <a:endParaRPr lang="en-US" dirty="0"/>
          </a:p>
          <a:p>
            <a:r>
              <a:rPr lang="en-US" dirty="0"/>
              <a:t>The regularity of coalition support, reconciliation, fairness responses, and hierarchical deference shows that primates behaved in ways that reflected latent variables not present in the moment.</a:t>
            </a:r>
          </a:p>
          <a:p>
            <a:r>
              <a:rPr lang="en-US" dirty="0"/>
              <a:t>Behavior was governed by </a:t>
            </a:r>
            <a:r>
              <a:rPr lang="en-US" b="1" dirty="0"/>
              <a:t>absent causes</a:t>
            </a:r>
            <a:r>
              <a:rPr lang="en-US" dirty="0"/>
              <a:t> — expectations, projections, and stored interaction history.</a:t>
            </a:r>
          </a:p>
          <a:p>
            <a:r>
              <a:rPr lang="en-US" dirty="0"/>
              <a:t>This is what distinguishes the primate behavioral syndrome from baseline learning.</a:t>
            </a:r>
          </a:p>
          <a:p>
            <a:endParaRPr lang="en-US" dirty="0"/>
          </a:p>
          <a:p>
            <a:r>
              <a:rPr lang="en-US" dirty="0"/>
              <a:t>We therefore proceed by asking what internal capacities would make such behavior possible.</a:t>
            </a:r>
          </a:p>
          <a:p>
            <a:r>
              <a:rPr lang="en-US" dirty="0"/>
              <a:t>The first class of capacities concerns representing and predicting the behavior of </a:t>
            </a:r>
            <a:r>
              <a:rPr lang="en-US" b="1" dirty="0"/>
              <a:t>other agents</a:t>
            </a:r>
            <a:r>
              <a:rPr lang="en-US" dirty="0"/>
              <a:t>, not just the physical world — the topic we turn to next.</a:t>
            </a:r>
          </a:p>
        </p:txBody>
      </p:sp>
      <p:sp>
        <p:nvSpPr>
          <p:cNvPr id="4" name="Slide Number Placeholder 3">
            <a:extLst>
              <a:ext uri="{FF2B5EF4-FFF2-40B4-BE49-F238E27FC236}">
                <a16:creationId xmlns:a16="http://schemas.microsoft.com/office/drawing/2014/main" id="{C290C84E-F2EA-1E26-6051-0412B974485F}"/>
              </a:ext>
            </a:extLst>
          </p:cNvPr>
          <p:cNvSpPr>
            <a:spLocks noGrp="1"/>
          </p:cNvSpPr>
          <p:nvPr>
            <p:ph type="sldNum" sz="quarter" idx="5"/>
          </p:nvPr>
        </p:nvSpPr>
        <p:spPr/>
        <p:txBody>
          <a:bodyPr/>
          <a:lstStyle/>
          <a:p>
            <a:fld id="{B0C32C59-1409-2640-866F-4A1083575A35}" type="slidenum">
              <a:rPr lang="en-US" smtClean="0"/>
              <a:t>6</a:t>
            </a:fld>
            <a:endParaRPr lang="en-US"/>
          </a:p>
        </p:txBody>
      </p:sp>
    </p:spTree>
    <p:extLst>
      <p:ext uri="{BB962C8B-B14F-4D97-AF65-F5344CB8AC3E}">
        <p14:creationId xmlns:p14="http://schemas.microsoft.com/office/powerpoint/2010/main" val="1778748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07F92-F5CA-3B95-FB33-B1404A3230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929CF2-32CC-5D5C-26B5-960C717A87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17C26C-6DD2-74FD-84AD-F5C1FF4FD834}"/>
              </a:ext>
            </a:extLst>
          </p:cNvPr>
          <p:cNvSpPr>
            <a:spLocks noGrp="1"/>
          </p:cNvSpPr>
          <p:nvPr>
            <p:ph type="body" idx="1"/>
          </p:nvPr>
        </p:nvSpPr>
        <p:spPr/>
        <p:txBody>
          <a:bodyPr/>
          <a:lstStyle/>
          <a:p>
            <a:r>
              <a:rPr lang="en-US" dirty="0"/>
              <a:t>The observed primate behaviors were not reactions to current conditions.</a:t>
            </a:r>
          </a:p>
          <a:p>
            <a:r>
              <a:rPr lang="en-US" dirty="0"/>
              <a:t>They depended on information about the past and expectations about the future being maintained internally over long intervals.</a:t>
            </a:r>
          </a:p>
          <a:p>
            <a:r>
              <a:rPr lang="en-US" dirty="0"/>
              <a:t>Behavior changed as if those internal representations were actively guiding choices.</a:t>
            </a:r>
          </a:p>
          <a:p>
            <a:endParaRPr lang="en-US" dirty="0"/>
          </a:p>
          <a:p>
            <a:r>
              <a:rPr lang="en-US" dirty="0"/>
              <a:t>The regularity of coalition support, reconciliation, fairness responses, and hierarchical deference shows that primates behaved in ways that reflected latent variables not present in the moment.</a:t>
            </a:r>
          </a:p>
          <a:p>
            <a:r>
              <a:rPr lang="en-US" dirty="0"/>
              <a:t>Behavior was governed by </a:t>
            </a:r>
            <a:r>
              <a:rPr lang="en-US" b="1" dirty="0"/>
              <a:t>absent causes</a:t>
            </a:r>
            <a:r>
              <a:rPr lang="en-US" dirty="0"/>
              <a:t> — expectations, projections, and stored interaction history.</a:t>
            </a:r>
          </a:p>
          <a:p>
            <a:r>
              <a:rPr lang="en-US" dirty="0"/>
              <a:t>This is what distinguishes the primate behavioral syndrome from baseline learning.</a:t>
            </a:r>
          </a:p>
          <a:p>
            <a:endParaRPr lang="en-US" dirty="0"/>
          </a:p>
          <a:p>
            <a:r>
              <a:rPr lang="en-US" dirty="0"/>
              <a:t>We therefore proceed by asking what internal capacities would make such behavior possible.</a:t>
            </a:r>
          </a:p>
          <a:p>
            <a:r>
              <a:rPr lang="en-US" dirty="0"/>
              <a:t>The first class of capacities concerns representing and predicting the behavior of </a:t>
            </a:r>
            <a:r>
              <a:rPr lang="en-US" b="1" dirty="0"/>
              <a:t>other agents</a:t>
            </a:r>
            <a:r>
              <a:rPr lang="en-US" dirty="0"/>
              <a:t>, not just the physical world — the topic we turn to next.</a:t>
            </a:r>
          </a:p>
        </p:txBody>
      </p:sp>
      <p:sp>
        <p:nvSpPr>
          <p:cNvPr id="4" name="Slide Number Placeholder 3">
            <a:extLst>
              <a:ext uri="{FF2B5EF4-FFF2-40B4-BE49-F238E27FC236}">
                <a16:creationId xmlns:a16="http://schemas.microsoft.com/office/drawing/2014/main" id="{A0F8258D-5F81-3B32-FF99-AFD6D1814AD9}"/>
              </a:ext>
            </a:extLst>
          </p:cNvPr>
          <p:cNvSpPr>
            <a:spLocks noGrp="1"/>
          </p:cNvSpPr>
          <p:nvPr>
            <p:ph type="sldNum" sz="quarter" idx="5"/>
          </p:nvPr>
        </p:nvSpPr>
        <p:spPr/>
        <p:txBody>
          <a:bodyPr/>
          <a:lstStyle/>
          <a:p>
            <a:fld id="{B0C32C59-1409-2640-866F-4A1083575A35}" type="slidenum">
              <a:rPr lang="en-US" smtClean="0"/>
              <a:t>7</a:t>
            </a:fld>
            <a:endParaRPr lang="en-US"/>
          </a:p>
        </p:txBody>
      </p:sp>
    </p:spTree>
    <p:extLst>
      <p:ext uri="{BB962C8B-B14F-4D97-AF65-F5344CB8AC3E}">
        <p14:creationId xmlns:p14="http://schemas.microsoft.com/office/powerpoint/2010/main" val="1131734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3D39A-8841-1429-3C8A-D9036DB333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126583-1564-301E-00A7-FD43FA730B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3708B0-EDC8-9162-A27C-7F26C29CFFB9}"/>
              </a:ext>
            </a:extLst>
          </p:cNvPr>
          <p:cNvSpPr>
            <a:spLocks noGrp="1"/>
          </p:cNvSpPr>
          <p:nvPr>
            <p:ph type="body" idx="1"/>
          </p:nvPr>
        </p:nvSpPr>
        <p:spPr/>
        <p:txBody>
          <a:bodyPr/>
          <a:lstStyle/>
          <a:p>
            <a:r>
              <a:rPr lang="en-US" dirty="0"/>
              <a:t>Cooperation between unrelated individuals introduced an obvious risk: the other party could take benefits without returning anything.</a:t>
            </a:r>
          </a:p>
          <a:p>
            <a:r>
              <a:rPr lang="en-US" dirty="0"/>
              <a:t>Yet primates engaged in cooperative acts even when no immediate payoff was present.</a:t>
            </a:r>
          </a:p>
          <a:p>
            <a:r>
              <a:rPr lang="en-US" dirty="0"/>
              <a:t>This pattern suggests that individuals behaved in ways shaped by expectations about how the partner would behave in the future rather than by the current moment alone.</a:t>
            </a:r>
          </a:p>
          <a:p>
            <a:endParaRPr lang="en-US" dirty="0"/>
          </a:p>
          <a:p>
            <a:r>
              <a:rPr lang="en-US" dirty="0"/>
              <a:t>Across many species, cooperative pairs showed stability over long spans of time.</a:t>
            </a:r>
          </a:p>
          <a:p>
            <a:r>
              <a:rPr lang="en-US" dirty="0"/>
              <a:t>They supported each other in conflicts, tolerated access to resources, and maintained affiliative contact.</a:t>
            </a:r>
          </a:p>
          <a:p>
            <a:r>
              <a:rPr lang="en-US" dirty="0"/>
              <a:t>The persistence of these ties implies that individuals behaved as though they stored expectations about partners’ future actions and used those expectations to guide present choices.</a:t>
            </a:r>
          </a:p>
          <a:p>
            <a:endParaRPr lang="en-US" dirty="0"/>
          </a:p>
          <a:p>
            <a:r>
              <a:rPr lang="en-US" dirty="0"/>
              <a:t>This kind of behavior cannot be explained purely by reinforcement history or proximity.</a:t>
            </a:r>
          </a:p>
          <a:p>
            <a:r>
              <a:rPr lang="en-US" dirty="0"/>
              <a:t>It presupposes that individuals carried an internal model of other agents as predictable sources of future behavior, rather than treating each encounter as independent.</a:t>
            </a:r>
          </a:p>
          <a:p>
            <a:r>
              <a:rPr lang="en-US" dirty="0"/>
              <a:t>Cooperation beyond kin is therefore evidence that primates computed behavior in a social space structured by expectations about others.</a:t>
            </a:r>
          </a:p>
        </p:txBody>
      </p:sp>
      <p:sp>
        <p:nvSpPr>
          <p:cNvPr id="4" name="Slide Number Placeholder 3">
            <a:extLst>
              <a:ext uri="{FF2B5EF4-FFF2-40B4-BE49-F238E27FC236}">
                <a16:creationId xmlns:a16="http://schemas.microsoft.com/office/drawing/2014/main" id="{F1247DD1-0F7C-2430-96FA-03B000A5FDB4}"/>
              </a:ext>
            </a:extLst>
          </p:cNvPr>
          <p:cNvSpPr>
            <a:spLocks noGrp="1"/>
          </p:cNvSpPr>
          <p:nvPr>
            <p:ph type="sldNum" sz="quarter" idx="5"/>
          </p:nvPr>
        </p:nvSpPr>
        <p:spPr/>
        <p:txBody>
          <a:bodyPr/>
          <a:lstStyle/>
          <a:p>
            <a:fld id="{B0C32C59-1409-2640-866F-4A1083575A35}" type="slidenum">
              <a:rPr lang="en-US" smtClean="0"/>
              <a:t>8</a:t>
            </a:fld>
            <a:endParaRPr lang="en-US"/>
          </a:p>
        </p:txBody>
      </p:sp>
    </p:spTree>
    <p:extLst>
      <p:ext uri="{BB962C8B-B14F-4D97-AF65-F5344CB8AC3E}">
        <p14:creationId xmlns:p14="http://schemas.microsoft.com/office/powerpoint/2010/main" val="805973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7FA95E-70F1-86AA-DB4C-A78A73725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CA88AB-D9BD-7A46-A602-41B48E5545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E86123C-9E50-DE76-9D6F-0894D15F8E76}"/>
              </a:ext>
            </a:extLst>
          </p:cNvPr>
          <p:cNvSpPr>
            <a:spLocks noGrp="1"/>
          </p:cNvSpPr>
          <p:nvPr>
            <p:ph type="body" idx="1"/>
          </p:nvPr>
        </p:nvSpPr>
        <p:spPr/>
        <p:txBody>
          <a:bodyPr/>
          <a:lstStyle/>
          <a:p>
            <a:r>
              <a:rPr lang="en-US" dirty="0"/>
              <a:t>In primate groups, interactions did not begin from zero each time two individuals met.</a:t>
            </a:r>
          </a:p>
          <a:p>
            <a:r>
              <a:rPr lang="en-US" dirty="0"/>
              <a:t>Individuals behaved as though they already “knew” who was likely to prevail, </a:t>
            </a:r>
          </a:p>
          <a:p>
            <a:r>
              <a:rPr lang="en-US" dirty="0"/>
              <a:t>	who could be challenged, and who must be yielded to without testing.</a:t>
            </a:r>
          </a:p>
          <a:p>
            <a:r>
              <a:rPr lang="en-US" dirty="0"/>
              <a:t>The regularity of deference and concession indicated that expectations about others’ dispositions </a:t>
            </a:r>
          </a:p>
          <a:p>
            <a:r>
              <a:rPr lang="en-US" dirty="0"/>
              <a:t>	were retained over time and accessed before acting.</a:t>
            </a:r>
          </a:p>
          <a:p>
            <a:endParaRPr lang="en-US" dirty="0"/>
          </a:p>
          <a:p>
            <a:r>
              <a:rPr lang="en-US" dirty="0"/>
              <a:t>These expectations shaped behavior across many contexts — feeding, movement, coalition choice, and access to partners.</a:t>
            </a:r>
          </a:p>
          <a:p>
            <a:r>
              <a:rPr lang="en-US" dirty="0"/>
              <a:t>Individuals acted differently toward the same resource or opportunity depending on who else was involved, implying that rank functioned like a stored variable used in computation.</a:t>
            </a:r>
          </a:p>
          <a:p>
            <a:r>
              <a:rPr lang="en-US" dirty="0"/>
              <a:t>The stability of these patterns across months and years suggests that group members tracked and updated their internal models of others’ social standing.</a:t>
            </a:r>
          </a:p>
          <a:p>
            <a:endParaRPr lang="en-US" dirty="0"/>
          </a:p>
          <a:p>
            <a:r>
              <a:rPr lang="en-US" dirty="0"/>
              <a:t>Hierarchy therefore cannot be understood as a momentary feature of fights but as a representation maintained in the minds of group members.</a:t>
            </a:r>
          </a:p>
          <a:p>
            <a:r>
              <a:rPr lang="en-US" dirty="0"/>
              <a:t>Primates behaved as if they carried internal information about who was dominant, who supported whom, and how others would react if challenged.</a:t>
            </a:r>
          </a:p>
          <a:p>
            <a:r>
              <a:rPr lang="en-US" dirty="0"/>
              <a:t>This is consistent with a capacity to model other agents, not merely to respond to direct reinforcement.</a:t>
            </a:r>
          </a:p>
        </p:txBody>
      </p:sp>
      <p:sp>
        <p:nvSpPr>
          <p:cNvPr id="4" name="Slide Number Placeholder 3">
            <a:extLst>
              <a:ext uri="{FF2B5EF4-FFF2-40B4-BE49-F238E27FC236}">
                <a16:creationId xmlns:a16="http://schemas.microsoft.com/office/drawing/2014/main" id="{2B93899C-4B8F-81F8-3A5E-DBFA0848D43F}"/>
              </a:ext>
            </a:extLst>
          </p:cNvPr>
          <p:cNvSpPr>
            <a:spLocks noGrp="1"/>
          </p:cNvSpPr>
          <p:nvPr>
            <p:ph type="sldNum" sz="quarter" idx="5"/>
          </p:nvPr>
        </p:nvSpPr>
        <p:spPr/>
        <p:txBody>
          <a:bodyPr/>
          <a:lstStyle/>
          <a:p>
            <a:fld id="{B0C32C59-1409-2640-866F-4A1083575A35}" type="slidenum">
              <a:rPr lang="en-US" smtClean="0"/>
              <a:t>9</a:t>
            </a:fld>
            <a:endParaRPr lang="en-US"/>
          </a:p>
        </p:txBody>
      </p:sp>
    </p:spTree>
    <p:extLst>
      <p:ext uri="{BB962C8B-B14F-4D97-AF65-F5344CB8AC3E}">
        <p14:creationId xmlns:p14="http://schemas.microsoft.com/office/powerpoint/2010/main" val="41404939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4809-F69F-0D48-97F8-9CF76A5308DF}"/>
              </a:ext>
            </a:extLst>
          </p:cNvPr>
          <p:cNvSpPr>
            <a:spLocks noGrp="1"/>
          </p:cNvSpPr>
          <p:nvPr>
            <p:ph type="ctrTitle" hasCustomPrompt="1"/>
          </p:nvPr>
        </p:nvSpPr>
        <p:spPr>
          <a:xfrm>
            <a:off x="471340" y="1122363"/>
            <a:ext cx="5785769" cy="2387600"/>
          </a:xfrm>
        </p:spPr>
        <p:txBody>
          <a:bodyPr anchor="b">
            <a:normAutofit/>
          </a:bodyPr>
          <a:lstStyle>
            <a:lvl1pPr algn="l">
              <a:defRPr sz="4000">
                <a:solidFill>
                  <a:schemeClr val="bg1"/>
                </a:solidFill>
              </a:defRPr>
            </a:lvl1pPr>
          </a:lstStyle>
          <a:p>
            <a:r>
              <a:rPr lang="en-US" sz="4000" b="1" dirty="0">
                <a:solidFill>
                  <a:schemeClr val="bg1"/>
                </a:solidFill>
                <a:latin typeface="Georgia" charset="0"/>
                <a:ea typeface="Georgia" charset="0"/>
                <a:cs typeface="Georgia" charset="0"/>
              </a:rPr>
              <a:t>Title Here:</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Tell Your</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Illinois Story</a:t>
            </a:r>
            <a:endParaRPr lang="en-US" dirty="0"/>
          </a:p>
        </p:txBody>
      </p:sp>
      <p:sp>
        <p:nvSpPr>
          <p:cNvPr id="3" name="Subtitle 2">
            <a:extLst>
              <a:ext uri="{FF2B5EF4-FFF2-40B4-BE49-F238E27FC236}">
                <a16:creationId xmlns:a16="http://schemas.microsoft.com/office/drawing/2014/main" id="{C5FA99F5-1DAB-644E-87BD-7B2BE337DBBB}"/>
              </a:ext>
            </a:extLst>
          </p:cNvPr>
          <p:cNvSpPr>
            <a:spLocks noGrp="1"/>
          </p:cNvSpPr>
          <p:nvPr>
            <p:ph type="subTitle" idx="1" hasCustomPrompt="1"/>
          </p:nvPr>
        </p:nvSpPr>
        <p:spPr>
          <a:xfrm>
            <a:off x="471340" y="3602038"/>
            <a:ext cx="5785769" cy="1655762"/>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6" name="Slide Number Placeholder 5">
            <a:extLst>
              <a:ext uri="{FF2B5EF4-FFF2-40B4-BE49-F238E27FC236}">
                <a16:creationId xmlns:a16="http://schemas.microsoft.com/office/drawing/2014/main" id="{1D5E86B4-4E28-5743-B958-4D04BD329DC7}"/>
              </a:ext>
            </a:extLst>
          </p:cNvPr>
          <p:cNvSpPr>
            <a:spLocks noGrp="1"/>
          </p:cNvSpPr>
          <p:nvPr>
            <p:ph type="sldNum" sz="quarter" idx="12"/>
          </p:nvPr>
        </p:nvSpPr>
        <p:spPr/>
        <p:txBody>
          <a:bodyPr/>
          <a:lstStyle/>
          <a:p>
            <a:fld id="{47306C45-97B4-7545-8562-07255BCE2FE0}" type="slidenum">
              <a:rPr lang="en-US" smtClean="0"/>
              <a:t>‹#›</a:t>
            </a:fld>
            <a:endParaRPr lang="en-US"/>
          </a:p>
        </p:txBody>
      </p:sp>
      <p:pic>
        <p:nvPicPr>
          <p:cNvPr id="5" name="Picture 4">
            <a:extLst>
              <a:ext uri="{FF2B5EF4-FFF2-40B4-BE49-F238E27FC236}">
                <a16:creationId xmlns:a16="http://schemas.microsoft.com/office/drawing/2014/main" id="{96A9BA8F-BF67-344F-9BFA-A8262A79BC82}"/>
              </a:ext>
            </a:extLst>
          </p:cNvPr>
          <p:cNvPicPr>
            <a:picLocks noChangeAspect="1"/>
          </p:cNvPicPr>
          <p:nvPr userDrawn="1"/>
        </p:nvPicPr>
        <p:blipFill>
          <a:blip r:embed="rId3"/>
          <a:stretch>
            <a:fillRect/>
          </a:stretch>
        </p:blipFill>
        <p:spPr>
          <a:xfrm>
            <a:off x="4537075" y="5718264"/>
            <a:ext cx="3117850" cy="807948"/>
          </a:xfrm>
          <a:prstGeom prst="rect">
            <a:avLst/>
          </a:prstGeom>
        </p:spPr>
      </p:pic>
    </p:spTree>
    <p:extLst>
      <p:ext uri="{BB962C8B-B14F-4D97-AF65-F5344CB8AC3E}">
        <p14:creationId xmlns:p14="http://schemas.microsoft.com/office/powerpoint/2010/main" val="67832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15B210D-E74D-9F46-BBEB-61CE8DBFBD6C}"/>
              </a:ext>
            </a:extLst>
          </p:cNvPr>
          <p:cNvSpPr>
            <a:spLocks noGrp="1"/>
          </p:cNvSpPr>
          <p:nvPr>
            <p:ph type="sldNum" sz="quarter" idx="12"/>
          </p:nvPr>
        </p:nvSpPr>
        <p:spPr>
          <a:xfrm>
            <a:off x="9117874" y="6095093"/>
            <a:ext cx="2743200" cy="365125"/>
          </a:xfrm>
        </p:spPr>
        <p:txBody>
          <a:bodyPr/>
          <a:lstStyle/>
          <a:p>
            <a:fld id="{47306C45-97B4-7545-8562-07255BCE2FE0}" type="slidenum">
              <a:rPr lang="en-US" smtClean="0"/>
              <a:t>‹#›</a:t>
            </a:fld>
            <a:endParaRPr lang="en-US"/>
          </a:p>
        </p:txBody>
      </p:sp>
    </p:spTree>
    <p:extLst>
      <p:ext uri="{BB962C8B-B14F-4D97-AF65-F5344CB8AC3E}">
        <p14:creationId xmlns:p14="http://schemas.microsoft.com/office/powerpoint/2010/main" val="14872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C4261-61FB-7142-9417-2F78D3797632}"/>
              </a:ext>
            </a:extLst>
          </p:cNvPr>
          <p:cNvSpPr>
            <a:spLocks noGrp="1"/>
          </p:cNvSpPr>
          <p:nvPr>
            <p:ph type="title" hasCustomPrompt="1"/>
          </p:nvPr>
        </p:nvSpPr>
        <p:spPr>
          <a:xfrm>
            <a:off x="378823" y="365125"/>
            <a:ext cx="9614263" cy="1325563"/>
          </a:xfrm>
        </p:spPr>
        <p:txBody>
          <a:bodyPr/>
          <a:lstStyle>
            <a:lvl1pPr algn="ctr">
              <a:defRPr b="1" i="0">
                <a:solidFill>
                  <a:srgbClr val="E84A27"/>
                </a:solidFill>
                <a:latin typeface="Georgia" panose="02040502050405020303" pitchFamily="18" charset="0"/>
              </a:defRPr>
            </a:lvl1pPr>
          </a:lstStyle>
          <a:p>
            <a:r>
              <a:rPr lang="en-US" dirty="0"/>
              <a:t>Hello.</a:t>
            </a:r>
          </a:p>
        </p:txBody>
      </p:sp>
      <p:sp>
        <p:nvSpPr>
          <p:cNvPr id="3" name="Content Placeholder 2">
            <a:extLst>
              <a:ext uri="{FF2B5EF4-FFF2-40B4-BE49-F238E27FC236}">
                <a16:creationId xmlns:a16="http://schemas.microsoft.com/office/drawing/2014/main" id="{AB412F32-5110-BE43-86BA-CB778EC424F5}"/>
              </a:ext>
            </a:extLst>
          </p:cNvPr>
          <p:cNvSpPr>
            <a:spLocks noGrp="1"/>
          </p:cNvSpPr>
          <p:nvPr>
            <p:ph idx="1"/>
          </p:nvPr>
        </p:nvSpPr>
        <p:spPr>
          <a:xfrm>
            <a:off x="378823" y="1690688"/>
            <a:ext cx="9614263" cy="3625895"/>
          </a:xfrm>
        </p:spPr>
        <p:txBody>
          <a:bodyPr/>
          <a:lstStyle>
            <a:lvl1pPr>
              <a:defRPr>
                <a:solidFill>
                  <a:srgbClr val="13294B"/>
                </a:solidFill>
              </a:defRPr>
            </a:lvl1pPr>
            <a:lvl2pPr>
              <a:defRPr>
                <a:solidFill>
                  <a:srgbClr val="13294B"/>
                </a:solidFill>
              </a:defRPr>
            </a:lvl2pPr>
            <a:lvl3pPr>
              <a:defRPr>
                <a:solidFill>
                  <a:srgbClr val="13294B"/>
                </a:solidFill>
              </a:defRPr>
            </a:lvl3pPr>
            <a:lvl4pPr>
              <a:defRPr>
                <a:solidFill>
                  <a:srgbClr val="13294B"/>
                </a:solidFill>
              </a:defRPr>
            </a:lvl4pPr>
            <a:lvl5pPr>
              <a:defRPr>
                <a:solidFill>
                  <a:srgbClr val="13294B"/>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69632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6ADA6-32C7-6D47-94AB-D149FA9C19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7FDBC8-5F1C-654A-9325-61F424413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771FB5C-A5C2-4C44-A9DF-4F6A196EC0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06C45-97B4-7545-8562-07255BCE2FE0}" type="slidenum">
              <a:rPr lang="en-US" smtClean="0"/>
              <a:t>‹#›</a:t>
            </a:fld>
            <a:endParaRPr lang="en-US"/>
          </a:p>
        </p:txBody>
      </p:sp>
    </p:spTree>
    <p:extLst>
      <p:ext uri="{BB962C8B-B14F-4D97-AF65-F5344CB8AC3E}">
        <p14:creationId xmlns:p14="http://schemas.microsoft.com/office/powerpoint/2010/main" val="1008080449"/>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txStyles>
    <p:title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 Id="rId9"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ature.com/articles/21415"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552E"/>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3CDB9E-798C-A842-B031-6BFA04385C39}"/>
              </a:ext>
            </a:extLst>
          </p:cNvPr>
          <p:cNvSpPr>
            <a:spLocks noGrp="1"/>
          </p:cNvSpPr>
          <p:nvPr>
            <p:ph type="ctrTitle"/>
          </p:nvPr>
        </p:nvSpPr>
        <p:spPr>
          <a:xfrm>
            <a:off x="3699571" y="773546"/>
            <a:ext cx="5935859" cy="2720253"/>
          </a:xfrm>
        </p:spPr>
        <p:txBody>
          <a:bodyPr>
            <a:normAutofit fontScale="90000"/>
          </a:bodyPr>
          <a:lstStyle/>
          <a:p>
            <a:pPr algn="ctr"/>
            <a:r>
              <a:rPr lang="en-US" sz="10000" dirty="0">
                <a:latin typeface="Calibri"/>
                <a:cs typeface="Calibri"/>
              </a:rPr>
              <a:t>BCOG 100</a:t>
            </a:r>
            <a:endParaRPr lang="en-US" sz="10000" dirty="0">
              <a:latin typeface="Calibri" panose="020F0502020204030204" pitchFamily="34" charset="0"/>
              <a:cs typeface="Calibri" panose="020F0502020204030204" pitchFamily="34" charset="0"/>
            </a:endParaRPr>
          </a:p>
        </p:txBody>
      </p:sp>
      <p:sp>
        <p:nvSpPr>
          <p:cNvPr id="7" name="Subtitle 6">
            <a:extLst>
              <a:ext uri="{FF2B5EF4-FFF2-40B4-BE49-F238E27FC236}">
                <a16:creationId xmlns:a16="http://schemas.microsoft.com/office/drawing/2014/main" id="{C2F9A5BC-DE40-064D-98AE-B1AA2F274302}"/>
              </a:ext>
            </a:extLst>
          </p:cNvPr>
          <p:cNvSpPr>
            <a:spLocks noGrp="1"/>
          </p:cNvSpPr>
          <p:nvPr>
            <p:ph type="subTitle" idx="4294967295"/>
          </p:nvPr>
        </p:nvSpPr>
        <p:spPr>
          <a:xfrm>
            <a:off x="3017406" y="3472201"/>
            <a:ext cx="8283862" cy="1655762"/>
          </a:xfrm>
        </p:spPr>
        <p:txBody>
          <a:bodyPr vert="horz" lIns="91440" tIns="45720" rIns="91440" bIns="45720" rtlCol="0" anchor="t">
            <a:normAutofit/>
          </a:bodyPr>
          <a:lstStyle/>
          <a:p>
            <a:pPr marL="0" indent="0" algn="ctr">
              <a:buNone/>
            </a:pPr>
            <a:r>
              <a:rPr lang="en-US" dirty="0">
                <a:latin typeface="Calibri"/>
                <a:cs typeface="Calibri"/>
              </a:rPr>
              <a:t>Social Cognition</a:t>
            </a:r>
          </a:p>
          <a:p>
            <a:pPr marL="0" indent="0" algn="ctr">
              <a:buNone/>
            </a:pPr>
            <a:r>
              <a:rPr lang="en-US" dirty="0">
                <a:latin typeface="Calibri"/>
                <a:cs typeface="Calibri"/>
              </a:rPr>
              <a:t>Lecture 2: Primate Cognition: Algorithms and Representations</a:t>
            </a:r>
          </a:p>
        </p:txBody>
      </p:sp>
      <p:sp>
        <p:nvSpPr>
          <p:cNvPr id="2" name="Oval 1">
            <a:extLst>
              <a:ext uri="{FF2B5EF4-FFF2-40B4-BE49-F238E27FC236}">
                <a16:creationId xmlns:a16="http://schemas.microsoft.com/office/drawing/2014/main" id="{C87BCB3F-D51B-11CA-8A5C-B653C02DD655}"/>
              </a:ext>
            </a:extLst>
          </p:cNvPr>
          <p:cNvSpPr/>
          <p:nvPr/>
        </p:nvSpPr>
        <p:spPr>
          <a:xfrm>
            <a:off x="443346" y="126307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96C562F-8F13-2516-D9AF-45E75A96A3C5}"/>
              </a:ext>
            </a:extLst>
          </p:cNvPr>
          <p:cNvSpPr/>
          <p:nvPr/>
        </p:nvSpPr>
        <p:spPr>
          <a:xfrm>
            <a:off x="1505528" y="3248890"/>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E2052EBC-2E12-F996-BB1F-41F23E64F1BE}"/>
              </a:ext>
            </a:extLst>
          </p:cNvPr>
          <p:cNvSpPr/>
          <p:nvPr/>
        </p:nvSpPr>
        <p:spPr>
          <a:xfrm>
            <a:off x="443345" y="331816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A4D7291-4D5A-9593-1D85-950EBFC1FF07}"/>
              </a:ext>
            </a:extLst>
          </p:cNvPr>
          <p:cNvSpPr/>
          <p:nvPr/>
        </p:nvSpPr>
        <p:spPr>
          <a:xfrm>
            <a:off x="443346"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02E91675-03DF-90EE-942D-06C70F754DEE}"/>
              </a:ext>
            </a:extLst>
          </p:cNvPr>
          <p:cNvCxnSpPr/>
          <p:nvPr/>
        </p:nvCxnSpPr>
        <p:spPr>
          <a:xfrm>
            <a:off x="867642" y="2172278"/>
            <a:ext cx="1052944" cy="111067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42D74029-D6FE-2938-F6DF-602FCD9AA658}"/>
              </a:ext>
            </a:extLst>
          </p:cNvPr>
          <p:cNvCxnSpPr>
            <a:cxnSpLocks/>
          </p:cNvCxnSpPr>
          <p:nvPr/>
        </p:nvCxnSpPr>
        <p:spPr>
          <a:xfrm>
            <a:off x="879187" y="2172278"/>
            <a:ext cx="25400" cy="1179945"/>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11" name="Oval 10">
            <a:extLst>
              <a:ext uri="{FF2B5EF4-FFF2-40B4-BE49-F238E27FC236}">
                <a16:creationId xmlns:a16="http://schemas.microsoft.com/office/drawing/2014/main" id="{7831A33E-2612-45D1-F1F0-57371C01F8AB}"/>
              </a:ext>
            </a:extLst>
          </p:cNvPr>
          <p:cNvSpPr/>
          <p:nvPr/>
        </p:nvSpPr>
        <p:spPr>
          <a:xfrm>
            <a:off x="1505528"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65D7F4-2920-5911-7086-757F822A07E3}"/>
              </a:ext>
            </a:extLst>
          </p:cNvPr>
          <p:cNvSpPr/>
          <p:nvPr/>
        </p:nvSpPr>
        <p:spPr>
          <a:xfrm>
            <a:off x="2694709" y="524625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4FE6F4CE-E239-70EB-26D3-C8CB8E270185}"/>
              </a:ext>
            </a:extLst>
          </p:cNvPr>
          <p:cNvCxnSpPr>
            <a:cxnSpLocks/>
          </p:cNvCxnSpPr>
          <p:nvPr/>
        </p:nvCxnSpPr>
        <p:spPr>
          <a:xfrm>
            <a:off x="1941369" y="4169641"/>
            <a:ext cx="1168399" cy="1087582"/>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0727C65-F6C0-78C9-A469-40AAD8018B82}"/>
              </a:ext>
            </a:extLst>
          </p:cNvPr>
          <p:cNvCxnSpPr>
            <a:cxnSpLocks/>
          </p:cNvCxnSpPr>
          <p:nvPr/>
        </p:nvCxnSpPr>
        <p:spPr>
          <a:xfrm flipH="1">
            <a:off x="1955223" y="4158096"/>
            <a:ext cx="9238" cy="10875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4A7C2072-1E04-8B83-DAA8-B48C97536A6F}"/>
              </a:ext>
            </a:extLst>
          </p:cNvPr>
          <p:cNvCxnSpPr>
            <a:cxnSpLocks/>
          </p:cNvCxnSpPr>
          <p:nvPr/>
        </p:nvCxnSpPr>
        <p:spPr>
          <a:xfrm>
            <a:off x="890732" y="4227368"/>
            <a:ext cx="13855" cy="1018310"/>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72583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C3E3F-6B72-5BF4-0239-3E6A77882A2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C1CF051-3188-6CDC-93C7-E4704023A295}"/>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585A75B9-3F3A-B1F6-6CA3-766B5A065D3B}"/>
              </a:ext>
            </a:extLst>
          </p:cNvPr>
          <p:cNvSpPr txBox="1"/>
          <p:nvPr/>
        </p:nvSpPr>
        <p:spPr>
          <a:xfrm>
            <a:off x="7109927" y="959622"/>
            <a:ext cx="4932380" cy="5078313"/>
          </a:xfrm>
          <a:prstGeom prst="rect">
            <a:avLst/>
          </a:prstGeom>
          <a:noFill/>
        </p:spPr>
        <p:txBody>
          <a:bodyPr wrap="square" rtlCol="0">
            <a:spAutoFit/>
          </a:bodyPr>
          <a:lstStyle/>
          <a:p>
            <a:r>
              <a:rPr lang="en-US" sz="3000" b="1" dirty="0"/>
              <a:t>Fairness Responses Presupposed Expectations About Others’ Expectations</a:t>
            </a:r>
          </a:p>
          <a:p>
            <a:pPr marL="457200" indent="-457200">
              <a:buFont typeface="Arial" panose="020B0604020202020204" pitchFamily="34" charset="0"/>
              <a:buChar char="•"/>
            </a:pPr>
            <a:r>
              <a:rPr lang="en-US" sz="2600" dirty="0"/>
              <a:t>Behavior changed when outcomes violated anticipated treatment</a:t>
            </a:r>
          </a:p>
          <a:p>
            <a:pPr marL="457200" indent="-457200">
              <a:buFont typeface="Arial" panose="020B0604020202020204" pitchFamily="34" charset="0"/>
              <a:buChar char="•"/>
            </a:pPr>
            <a:r>
              <a:rPr lang="en-US" sz="2600" dirty="0"/>
              <a:t>Responses reflected deviation from a predicted norm, not raw amount</a:t>
            </a:r>
          </a:p>
          <a:p>
            <a:pPr marL="457200" indent="-457200">
              <a:buFont typeface="Arial" panose="020B0604020202020204" pitchFamily="34" charset="0"/>
              <a:buChar char="•"/>
            </a:pPr>
            <a:r>
              <a:rPr lang="en-US" sz="2600" dirty="0"/>
              <a:t>Inequity responses implied models of what others “should” have done</a:t>
            </a:r>
          </a:p>
        </p:txBody>
      </p:sp>
      <p:pic>
        <p:nvPicPr>
          <p:cNvPr id="3" name="Picture 2">
            <a:extLst>
              <a:ext uri="{FF2B5EF4-FFF2-40B4-BE49-F238E27FC236}">
                <a16:creationId xmlns:a16="http://schemas.microsoft.com/office/drawing/2014/main" id="{F56F1C23-ACAC-5B8E-9454-5A1C85C32B49}"/>
              </a:ext>
            </a:extLst>
          </p:cNvPr>
          <p:cNvPicPr>
            <a:picLocks noChangeAspect="1"/>
          </p:cNvPicPr>
          <p:nvPr/>
        </p:nvPicPr>
        <p:blipFill>
          <a:blip r:embed="rId3"/>
          <a:stretch>
            <a:fillRect/>
          </a:stretch>
        </p:blipFill>
        <p:spPr>
          <a:xfrm>
            <a:off x="149693" y="1370169"/>
            <a:ext cx="6841864" cy="3836312"/>
          </a:xfrm>
          <a:prstGeom prst="rect">
            <a:avLst/>
          </a:prstGeom>
        </p:spPr>
      </p:pic>
    </p:spTree>
    <p:extLst>
      <p:ext uri="{BB962C8B-B14F-4D97-AF65-F5344CB8AC3E}">
        <p14:creationId xmlns:p14="http://schemas.microsoft.com/office/powerpoint/2010/main" val="874998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230EB-3B3C-AAC9-144C-9ED0887B4FB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7A806A9-0840-F439-43F2-C8DE56ECD2F0}"/>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558E4123-3197-1F6B-0CAA-91FBE7EE2C65}"/>
              </a:ext>
            </a:extLst>
          </p:cNvPr>
          <p:cNvSpPr txBox="1"/>
          <p:nvPr/>
        </p:nvSpPr>
        <p:spPr>
          <a:xfrm>
            <a:off x="6344816" y="1520785"/>
            <a:ext cx="5361589" cy="3816429"/>
          </a:xfrm>
          <a:prstGeom prst="rect">
            <a:avLst/>
          </a:prstGeom>
          <a:noFill/>
        </p:spPr>
        <p:txBody>
          <a:bodyPr wrap="square" rtlCol="0">
            <a:spAutoFit/>
          </a:bodyPr>
          <a:lstStyle/>
          <a:p>
            <a:r>
              <a:rPr lang="en-US" sz="3000" b="1" dirty="0"/>
              <a:t>Two Compatible Interpretations of “Modeling Agents”</a:t>
            </a:r>
          </a:p>
          <a:p>
            <a:pPr marL="457200" indent="-457200">
              <a:buFont typeface="Arial" panose="020B0604020202020204" pitchFamily="34" charset="0"/>
              <a:buChar char="•"/>
            </a:pPr>
            <a:r>
              <a:rPr lang="en-US" sz="2600" b="1" dirty="0"/>
              <a:t>One view</a:t>
            </a:r>
            <a:r>
              <a:rPr lang="en-US" sz="2600" dirty="0"/>
              <a:t>: primates explicitly represent beliefs and intentions</a:t>
            </a:r>
          </a:p>
          <a:p>
            <a:pPr marL="457200" indent="-457200">
              <a:buFont typeface="Arial" panose="020B0604020202020204" pitchFamily="34" charset="0"/>
              <a:buChar char="•"/>
            </a:pPr>
            <a:r>
              <a:rPr lang="en-US" sz="2600" b="1" dirty="0"/>
              <a:t>Another view</a:t>
            </a:r>
            <a:r>
              <a:rPr lang="en-US" sz="2600" dirty="0"/>
              <a:t>: they predict others’ future actions without mental content</a:t>
            </a:r>
          </a:p>
          <a:p>
            <a:pPr marL="457200" indent="-457200">
              <a:buFont typeface="Arial" panose="020B0604020202020204" pitchFamily="34" charset="0"/>
              <a:buChar char="•"/>
            </a:pPr>
            <a:r>
              <a:rPr lang="en-US" sz="2600" dirty="0"/>
              <a:t>Observed behavior is compatible with either interpretation</a:t>
            </a:r>
          </a:p>
        </p:txBody>
      </p:sp>
      <p:pic>
        <p:nvPicPr>
          <p:cNvPr id="5" name="Picture 2" descr="Transparent Background 23556595 PNG">
            <a:extLst>
              <a:ext uri="{FF2B5EF4-FFF2-40B4-BE49-F238E27FC236}">
                <a16:creationId xmlns:a16="http://schemas.microsoft.com/office/drawing/2014/main" id="{5B42B6D9-22BB-AA18-B32D-9BDB93A4E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3503" y="1099846"/>
            <a:ext cx="2354814" cy="238649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Monkey PNG Vector Images with ...">
            <a:extLst>
              <a:ext uri="{FF2B5EF4-FFF2-40B4-BE49-F238E27FC236}">
                <a16:creationId xmlns:a16="http://schemas.microsoft.com/office/drawing/2014/main" id="{69B86E35-FD0A-7E2A-382F-594F44E05A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781" y="3429000"/>
            <a:ext cx="1680377" cy="238649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Monkey PNG transparent image download ...">
            <a:extLst>
              <a:ext uri="{FF2B5EF4-FFF2-40B4-BE49-F238E27FC236}">
                <a16:creationId xmlns:a16="http://schemas.microsoft.com/office/drawing/2014/main" id="{D15ED1A8-843A-5FB2-C37A-F5657042AC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9687" y="3804044"/>
            <a:ext cx="1484192" cy="198912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0" descr="Download Chimpanzee Standing ...">
            <a:extLst>
              <a:ext uri="{FF2B5EF4-FFF2-40B4-BE49-F238E27FC236}">
                <a16:creationId xmlns:a16="http://schemas.microsoft.com/office/drawing/2014/main" id="{45C3C31A-3413-7ACC-9AAC-D37CEF7FB45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722" y="991619"/>
            <a:ext cx="2360488" cy="232915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2" descr="15,500+ Apple White Background Stock Illustrations, Royalty ...">
            <a:extLst>
              <a:ext uri="{FF2B5EF4-FFF2-40B4-BE49-F238E27FC236}">
                <a16:creationId xmlns:a16="http://schemas.microsoft.com/office/drawing/2014/main" id="{1D4A64E5-7A96-8B99-50FD-028850A8211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56058" y="4311340"/>
            <a:ext cx="539942" cy="4872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2" descr="15,500+ Apple White Background Stock Illustrations, Royalty ...">
            <a:extLst>
              <a:ext uri="{FF2B5EF4-FFF2-40B4-BE49-F238E27FC236}">
                <a16:creationId xmlns:a16="http://schemas.microsoft.com/office/drawing/2014/main" id="{05858EA7-B15A-6D29-6728-01A5DC42511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18346" y="5136341"/>
            <a:ext cx="539942" cy="48726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15,500+ Apple White Background Stock Illustrations, Royalty ...">
            <a:extLst>
              <a:ext uri="{FF2B5EF4-FFF2-40B4-BE49-F238E27FC236}">
                <a16:creationId xmlns:a16="http://schemas.microsoft.com/office/drawing/2014/main" id="{EE7050B7-89FC-C889-9DA2-0D4BAA48A9F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05124" y="4393993"/>
            <a:ext cx="494521" cy="48726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descr="15,500+ Apple White Background Stock Illustrations, Royalty ...">
            <a:extLst>
              <a:ext uri="{FF2B5EF4-FFF2-40B4-BE49-F238E27FC236}">
                <a16:creationId xmlns:a16="http://schemas.microsoft.com/office/drawing/2014/main" id="{4067B647-BE73-3DEC-E344-3E80E679B10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68449" y="4806791"/>
            <a:ext cx="494521" cy="487265"/>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descr="Thought bubble Images - Free Download on Freepik">
            <a:extLst>
              <a:ext uri="{FF2B5EF4-FFF2-40B4-BE49-F238E27FC236}">
                <a16:creationId xmlns:a16="http://schemas.microsoft.com/office/drawing/2014/main" id="{3945A674-136C-9520-614C-134F28D4AE4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93967" y="2330610"/>
            <a:ext cx="1795483" cy="1460063"/>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Chimps attack people after habitat loss ...">
            <a:extLst>
              <a:ext uri="{FF2B5EF4-FFF2-40B4-BE49-F238E27FC236}">
                <a16:creationId xmlns:a16="http://schemas.microsoft.com/office/drawing/2014/main" id="{72EA82F4-0662-4E28-ECE3-FBF71DC8EDB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01316" y="2507615"/>
            <a:ext cx="847483" cy="6463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D043B68B-05E9-B868-FBD6-CDF4C43615FC}"/>
              </a:ext>
            </a:extLst>
          </p:cNvPr>
          <p:cNvSpPr txBox="1"/>
          <p:nvPr/>
        </p:nvSpPr>
        <p:spPr>
          <a:xfrm>
            <a:off x="2724227" y="2507615"/>
            <a:ext cx="790983" cy="646331"/>
          </a:xfrm>
          <a:prstGeom prst="rect">
            <a:avLst/>
          </a:prstGeom>
          <a:noFill/>
        </p:spPr>
        <p:txBody>
          <a:bodyPr wrap="square" rtlCol="0">
            <a:spAutoFit/>
          </a:bodyPr>
          <a:lstStyle/>
          <a:p>
            <a:pPr algn="ctr"/>
            <a:r>
              <a:rPr lang="en-US" sz="1200" dirty="0"/>
              <a:t>“he will get angry”</a:t>
            </a:r>
          </a:p>
        </p:txBody>
      </p:sp>
    </p:spTree>
    <p:extLst>
      <p:ext uri="{BB962C8B-B14F-4D97-AF65-F5344CB8AC3E}">
        <p14:creationId xmlns:p14="http://schemas.microsoft.com/office/powerpoint/2010/main" val="213975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26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268"/>
                                        </p:tgtEl>
                                        <p:attrNameLst>
                                          <p:attrName>style.visibility</p:attrName>
                                        </p:attrNameLst>
                                      </p:cBhvr>
                                      <p:to>
                                        <p:strVal val="visible"/>
                                      </p:to>
                                    </p:set>
                                  </p:childTnLst>
                                </p:cTn>
                              </p:par>
                              <p:par>
                                <p:cTn id="13" presetID="1" presetClass="exit"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8C32D-8044-F944-4541-1E545688FEA3}"/>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38D73E43-08B7-2451-6550-45BF6245321B}"/>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6215A06B-8A09-3E31-DF89-051FBA48E935}"/>
              </a:ext>
            </a:extLst>
          </p:cNvPr>
          <p:cNvSpPr txBox="1"/>
          <p:nvPr/>
        </p:nvSpPr>
        <p:spPr>
          <a:xfrm>
            <a:off x="5741125" y="1526012"/>
            <a:ext cx="5884104" cy="3416320"/>
          </a:xfrm>
          <a:prstGeom prst="rect">
            <a:avLst/>
          </a:prstGeom>
          <a:noFill/>
        </p:spPr>
        <p:txBody>
          <a:bodyPr wrap="square" rtlCol="0">
            <a:spAutoFit/>
          </a:bodyPr>
          <a:lstStyle/>
          <a:p>
            <a:r>
              <a:rPr lang="en-US" sz="3000" b="1" dirty="0"/>
              <a:t>Social Life Functioned as a Strategic Environment</a:t>
            </a:r>
          </a:p>
          <a:p>
            <a:pPr marL="457200" indent="-457200">
              <a:buFont typeface="Arial" panose="020B0604020202020204" pitchFamily="34" charset="0"/>
              <a:buChar char="•"/>
            </a:pPr>
            <a:r>
              <a:rPr lang="en-US" sz="2600" dirty="0"/>
              <a:t>Outcomes depended on what other agents did, not just physical conditions</a:t>
            </a:r>
          </a:p>
          <a:p>
            <a:pPr marL="457200" indent="-457200">
              <a:buFont typeface="Arial" panose="020B0604020202020204" pitchFamily="34" charset="0"/>
              <a:buChar char="•"/>
            </a:pPr>
            <a:r>
              <a:rPr lang="en-US" sz="2600" dirty="0"/>
              <a:t>Repeated interactions made future behavior alter current action</a:t>
            </a:r>
          </a:p>
          <a:p>
            <a:pPr marL="457200" indent="-457200">
              <a:buFont typeface="Arial" panose="020B0604020202020204" pitchFamily="34" charset="0"/>
              <a:buChar char="•"/>
            </a:pPr>
            <a:r>
              <a:rPr lang="en-US" sz="2600" dirty="0"/>
              <a:t>Behavior reflected reasoning in a multi-agent strategic structure</a:t>
            </a:r>
          </a:p>
        </p:txBody>
      </p:sp>
      <p:pic>
        <p:nvPicPr>
          <p:cNvPr id="3074" name="Picture 2" descr="habitat loss, leads chimps to kill rivals">
            <a:extLst>
              <a:ext uri="{FF2B5EF4-FFF2-40B4-BE49-F238E27FC236}">
                <a16:creationId xmlns:a16="http://schemas.microsoft.com/office/drawing/2014/main" id="{8F3B27B6-7CC1-EEED-1941-FF1B58346D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3683" y="604533"/>
            <a:ext cx="4422088" cy="5259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209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51A7D-B2D4-E607-6423-E8C8EC58F2AD}"/>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2D4EAD6A-5105-F269-093A-9C8127EE1A01}"/>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11B57759-B381-8581-6A11-44778C1593DC}"/>
              </a:ext>
            </a:extLst>
          </p:cNvPr>
          <p:cNvSpPr txBox="1"/>
          <p:nvPr/>
        </p:nvSpPr>
        <p:spPr>
          <a:xfrm>
            <a:off x="7296941" y="1092200"/>
            <a:ext cx="4895059" cy="4770537"/>
          </a:xfrm>
          <a:prstGeom prst="rect">
            <a:avLst/>
          </a:prstGeom>
          <a:noFill/>
        </p:spPr>
        <p:txBody>
          <a:bodyPr wrap="square" rtlCol="0">
            <a:spAutoFit/>
          </a:bodyPr>
          <a:lstStyle/>
          <a:p>
            <a:r>
              <a:rPr lang="en-US" sz="3000" b="1" dirty="0"/>
              <a:t>Long-Horizon Behavior Required Representing Distant Futures</a:t>
            </a:r>
          </a:p>
          <a:p>
            <a:pPr marL="457200" indent="-457200">
              <a:buFont typeface="Arial" panose="020B0604020202020204" pitchFamily="34" charset="0"/>
              <a:buChar char="•"/>
            </a:pPr>
            <a:r>
              <a:rPr lang="en-US" sz="2600" dirty="0"/>
              <a:t>Primate actions often served outcomes not yet present</a:t>
            </a:r>
          </a:p>
          <a:p>
            <a:pPr marL="457200" indent="-457200">
              <a:buFont typeface="Arial" panose="020B0604020202020204" pitchFamily="34" charset="0"/>
              <a:buChar char="•"/>
            </a:pPr>
            <a:r>
              <a:rPr lang="en-US" sz="2600" dirty="0"/>
              <a:t>Decisions reflected projected future states, not current rewards</a:t>
            </a:r>
          </a:p>
          <a:p>
            <a:pPr marL="457200" indent="-457200">
              <a:buFont typeface="Arial" panose="020B0604020202020204" pitchFamily="34" charset="0"/>
              <a:buChar char="•"/>
            </a:pPr>
            <a:r>
              <a:rPr lang="en-US" sz="2600" dirty="0"/>
              <a:t>Behavior implies internal models of temporally distant consequences</a:t>
            </a:r>
          </a:p>
        </p:txBody>
      </p:sp>
      <p:pic>
        <p:nvPicPr>
          <p:cNvPr id="5124" name="Picture 4" descr="Apes' Simple Nests Are Feats of ...">
            <a:extLst>
              <a:ext uri="{FF2B5EF4-FFF2-40B4-BE49-F238E27FC236}">
                <a16:creationId xmlns:a16="http://schemas.microsoft.com/office/drawing/2014/main" id="{36B569D1-594C-999D-4498-64DEF538EC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271" y="1092200"/>
            <a:ext cx="6573457" cy="4414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7232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DFC0E-034B-98A5-A7AE-41D723928CAD}"/>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7C2585F-0AD3-078D-7B9B-89195BAD3F14}"/>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3D350438-AF17-C31B-96C2-CD49A3EDDDE7}"/>
              </a:ext>
            </a:extLst>
          </p:cNvPr>
          <p:cNvSpPr txBox="1"/>
          <p:nvPr/>
        </p:nvSpPr>
        <p:spPr>
          <a:xfrm>
            <a:off x="6531431" y="1079323"/>
            <a:ext cx="5398907" cy="4278094"/>
          </a:xfrm>
          <a:prstGeom prst="rect">
            <a:avLst/>
          </a:prstGeom>
          <a:noFill/>
        </p:spPr>
        <p:txBody>
          <a:bodyPr wrap="square" rtlCol="0">
            <a:spAutoFit/>
          </a:bodyPr>
          <a:lstStyle/>
          <a:p>
            <a:r>
              <a:rPr lang="en-US" sz="3000" b="1" dirty="0"/>
              <a:t>Deferred Reciprocity Implied Storing Conditional “Promises”</a:t>
            </a:r>
          </a:p>
          <a:p>
            <a:pPr marL="457200" indent="-457200">
              <a:buFont typeface="Arial" panose="020B0604020202020204" pitchFamily="34" charset="0"/>
              <a:buChar char="•"/>
            </a:pPr>
            <a:r>
              <a:rPr lang="en-US" sz="2600" dirty="0"/>
              <a:t>Cooperative acts were given before knowing if they would be returned</a:t>
            </a:r>
          </a:p>
          <a:p>
            <a:pPr marL="457200" indent="-457200">
              <a:buFont typeface="Arial" panose="020B0604020202020204" pitchFamily="34" charset="0"/>
              <a:buChar char="•"/>
            </a:pPr>
            <a:r>
              <a:rPr lang="en-US" sz="2600" dirty="0"/>
              <a:t>Behavior looked as if future obligations were represented internally</a:t>
            </a:r>
          </a:p>
          <a:p>
            <a:pPr marL="457200" indent="-457200">
              <a:buFont typeface="Arial" panose="020B0604020202020204" pitchFamily="34" charset="0"/>
              <a:buChar char="•"/>
            </a:pPr>
            <a:r>
              <a:rPr lang="en-US" sz="2600" dirty="0"/>
              <a:t>Present action was guided by conditional expectations about later states</a:t>
            </a:r>
          </a:p>
        </p:txBody>
      </p:sp>
      <p:graphicFrame>
        <p:nvGraphicFramePr>
          <p:cNvPr id="3" name="Table 2">
            <a:extLst>
              <a:ext uri="{FF2B5EF4-FFF2-40B4-BE49-F238E27FC236}">
                <a16:creationId xmlns:a16="http://schemas.microsoft.com/office/drawing/2014/main" id="{F78703D5-B295-3A5C-8772-C9EDF9A542EF}"/>
              </a:ext>
            </a:extLst>
          </p:cNvPr>
          <p:cNvGraphicFramePr>
            <a:graphicFrameLocks noGrp="1"/>
          </p:cNvGraphicFramePr>
          <p:nvPr>
            <p:extLst>
              <p:ext uri="{D42A27DB-BD31-4B8C-83A1-F6EECF244321}">
                <p14:modId xmlns:p14="http://schemas.microsoft.com/office/powerpoint/2010/main" val="3879080110"/>
              </p:ext>
            </p:extLst>
          </p:nvPr>
        </p:nvGraphicFramePr>
        <p:xfrm>
          <a:off x="131031" y="823400"/>
          <a:ext cx="6269769" cy="4789941"/>
        </p:xfrm>
        <a:graphic>
          <a:graphicData uri="http://schemas.openxmlformats.org/drawingml/2006/table">
            <a:tbl>
              <a:tblPr firstRow="1" bandRow="1">
                <a:tableStyleId>{5C22544A-7EE6-4342-B048-85BDC9FD1C3A}</a:tableStyleId>
              </a:tblPr>
              <a:tblGrid>
                <a:gridCol w="1282564">
                  <a:extLst>
                    <a:ext uri="{9D8B030D-6E8A-4147-A177-3AD203B41FA5}">
                      <a16:colId xmlns:a16="http://schemas.microsoft.com/office/drawing/2014/main" val="3080825028"/>
                    </a:ext>
                  </a:extLst>
                </a:gridCol>
                <a:gridCol w="1559323">
                  <a:extLst>
                    <a:ext uri="{9D8B030D-6E8A-4147-A177-3AD203B41FA5}">
                      <a16:colId xmlns:a16="http://schemas.microsoft.com/office/drawing/2014/main" val="3178621483"/>
                    </a:ext>
                  </a:extLst>
                </a:gridCol>
                <a:gridCol w="1860439">
                  <a:extLst>
                    <a:ext uri="{9D8B030D-6E8A-4147-A177-3AD203B41FA5}">
                      <a16:colId xmlns:a16="http://schemas.microsoft.com/office/drawing/2014/main" val="300749458"/>
                    </a:ext>
                  </a:extLst>
                </a:gridCol>
                <a:gridCol w="1567443">
                  <a:extLst>
                    <a:ext uri="{9D8B030D-6E8A-4147-A177-3AD203B41FA5}">
                      <a16:colId xmlns:a16="http://schemas.microsoft.com/office/drawing/2014/main" val="1492327836"/>
                    </a:ext>
                  </a:extLst>
                </a:gridCol>
              </a:tblGrid>
              <a:tr h="1007367">
                <a:tc>
                  <a:txBody>
                    <a:bodyPr/>
                    <a:lstStyle/>
                    <a:p>
                      <a:pPr algn="ctr"/>
                      <a:endParaRPr lang="en-US" sz="2200" dirty="0"/>
                    </a:p>
                  </a:txBody>
                  <a:tcPr anchor="ctr"/>
                </a:tc>
                <a:tc>
                  <a:txBody>
                    <a:bodyPr/>
                    <a:lstStyle/>
                    <a:p>
                      <a:pPr algn="ctr"/>
                      <a:endParaRPr lang="en-US" sz="2200" dirty="0"/>
                    </a:p>
                  </a:txBody>
                  <a:tcPr anchor="ctr"/>
                </a:tc>
                <a:tc gridSpan="2">
                  <a:txBody>
                    <a:bodyPr/>
                    <a:lstStyle/>
                    <a:p>
                      <a:pPr algn="ctr"/>
                      <a:endParaRPr lang="en-US" sz="2200" dirty="0"/>
                    </a:p>
                    <a:p>
                      <a:pPr algn="ctr"/>
                      <a:endParaRPr lang="en-US" sz="2200" dirty="0"/>
                    </a:p>
                    <a:p>
                      <a:pPr algn="ctr"/>
                      <a:endParaRPr lang="en-US" sz="2200" dirty="0"/>
                    </a:p>
                    <a:p>
                      <a:pPr algn="ctr"/>
                      <a:endParaRPr lang="en-US" sz="2200" dirty="0"/>
                    </a:p>
                    <a:p>
                      <a:pPr algn="ctr"/>
                      <a:endParaRPr lang="en-US" sz="2200" dirty="0"/>
                    </a:p>
                  </a:txBody>
                  <a:tcPr anchor="ctr"/>
                </a:tc>
                <a:tc hMerge="1">
                  <a:txBody>
                    <a:bodyPr/>
                    <a:lstStyle/>
                    <a:p>
                      <a:endParaRPr lang="en-US" dirty="0"/>
                    </a:p>
                  </a:txBody>
                  <a:tcPr/>
                </a:tc>
                <a:extLst>
                  <a:ext uri="{0D108BD9-81ED-4DB2-BD59-A6C34878D82A}">
                    <a16:rowId xmlns:a16="http://schemas.microsoft.com/office/drawing/2014/main" val="4128044788"/>
                  </a:ext>
                </a:extLst>
              </a:tr>
              <a:tr h="1007367">
                <a:tc>
                  <a:txBody>
                    <a:bodyPr/>
                    <a:lstStyle/>
                    <a:p>
                      <a:pPr algn="ctr"/>
                      <a:endParaRPr lang="en-US" sz="2200" dirty="0">
                        <a:solidFill>
                          <a:schemeClr val="bg1"/>
                        </a:solidFill>
                      </a:endParaRPr>
                    </a:p>
                  </a:txBody>
                  <a:tcPr anchor="ctr">
                    <a:solidFill>
                      <a:schemeClr val="accent1"/>
                    </a:solidFill>
                  </a:tcPr>
                </a:tc>
                <a:tc>
                  <a:txBody>
                    <a:bodyPr/>
                    <a:lstStyle/>
                    <a:p>
                      <a:pPr algn="ctr"/>
                      <a:endParaRPr lang="en-US" sz="2200" dirty="0"/>
                    </a:p>
                  </a:txBody>
                  <a:tcPr anchor="ctr"/>
                </a:tc>
                <a:tc>
                  <a:txBody>
                    <a:bodyPr/>
                    <a:lstStyle/>
                    <a:p>
                      <a:pPr algn="ctr"/>
                      <a:r>
                        <a:rPr lang="en-US" sz="2200" dirty="0"/>
                        <a:t>C</a:t>
                      </a:r>
                    </a:p>
                  </a:txBody>
                  <a:tcPr anchor="ctr"/>
                </a:tc>
                <a:tc>
                  <a:txBody>
                    <a:bodyPr/>
                    <a:lstStyle/>
                    <a:p>
                      <a:pPr algn="ctr"/>
                      <a:r>
                        <a:rPr lang="en-US" sz="2200" dirty="0"/>
                        <a:t>D</a:t>
                      </a:r>
                    </a:p>
                  </a:txBody>
                  <a:tcPr anchor="ctr"/>
                </a:tc>
                <a:extLst>
                  <a:ext uri="{0D108BD9-81ED-4DB2-BD59-A6C34878D82A}">
                    <a16:rowId xmlns:a16="http://schemas.microsoft.com/office/drawing/2014/main" val="3046827455"/>
                  </a:ext>
                </a:extLst>
              </a:tr>
              <a:tr h="1007367">
                <a:tc rowSpan="2">
                  <a:txBody>
                    <a:bodyPr/>
                    <a:lstStyle/>
                    <a:p>
                      <a:pPr algn="ctr"/>
                      <a:endParaRPr lang="en-US" sz="2200" dirty="0">
                        <a:solidFill>
                          <a:schemeClr val="bg1"/>
                        </a:solidFill>
                      </a:endParaRPr>
                    </a:p>
                  </a:txBody>
                  <a:tcPr anchor="ctr">
                    <a:solidFill>
                      <a:schemeClr val="accent1"/>
                    </a:solidFill>
                  </a:tcPr>
                </a:tc>
                <a:tc>
                  <a:txBody>
                    <a:bodyPr/>
                    <a:lstStyle/>
                    <a:p>
                      <a:pPr algn="ctr"/>
                      <a:r>
                        <a:rPr lang="en-US" sz="2200" dirty="0"/>
                        <a:t>C</a:t>
                      </a:r>
                    </a:p>
                  </a:txBody>
                  <a:tcPr anchor="ctr"/>
                </a:tc>
                <a:tc>
                  <a:txBody>
                    <a:bodyPr/>
                    <a:lstStyle/>
                    <a:p>
                      <a:pPr algn="ctr"/>
                      <a:r>
                        <a:rPr lang="en-US" sz="2200" dirty="0"/>
                        <a:t>Take turns grooming</a:t>
                      </a:r>
                    </a:p>
                  </a:txBody>
                  <a:tcPr anchor="ctr"/>
                </a:tc>
                <a:tc>
                  <a:txBody>
                    <a:bodyPr/>
                    <a:lstStyle/>
                    <a:p>
                      <a:pPr algn="ctr"/>
                      <a:r>
                        <a:rPr lang="en-US" sz="2200" dirty="0"/>
                        <a:t>only A grooms B</a:t>
                      </a:r>
                    </a:p>
                  </a:txBody>
                  <a:tcPr anchor="ctr"/>
                </a:tc>
                <a:extLst>
                  <a:ext uri="{0D108BD9-81ED-4DB2-BD59-A6C34878D82A}">
                    <a16:rowId xmlns:a16="http://schemas.microsoft.com/office/drawing/2014/main" val="1620323548"/>
                  </a:ext>
                </a:extLst>
              </a:tr>
              <a:tr h="1007367">
                <a:tc vMerge="1">
                  <a:txBody>
                    <a:bodyPr/>
                    <a:lstStyle/>
                    <a:p>
                      <a:endParaRPr lang="en-US" dirty="0"/>
                    </a:p>
                  </a:txBody>
                  <a:tcPr/>
                </a:tc>
                <a:tc>
                  <a:txBody>
                    <a:bodyPr/>
                    <a:lstStyle/>
                    <a:p>
                      <a:pPr algn="ctr"/>
                      <a:r>
                        <a:rPr lang="en-US" sz="2200" dirty="0"/>
                        <a:t>D</a:t>
                      </a:r>
                    </a:p>
                  </a:txBody>
                  <a:tcPr anchor="ctr"/>
                </a:tc>
                <a:tc>
                  <a:txBody>
                    <a:bodyPr/>
                    <a:lstStyle/>
                    <a:p>
                      <a:pPr algn="ctr"/>
                      <a:r>
                        <a:rPr lang="en-US" sz="2200" dirty="0"/>
                        <a:t>only B grooms A</a:t>
                      </a:r>
                    </a:p>
                  </a:txBody>
                  <a:tcPr anchor="ctr"/>
                </a:tc>
                <a:tc>
                  <a:txBody>
                    <a:bodyPr/>
                    <a:lstStyle/>
                    <a:p>
                      <a:pPr algn="ctr"/>
                      <a:r>
                        <a:rPr lang="en-US" sz="2200" dirty="0"/>
                        <a:t>no grooming</a:t>
                      </a:r>
                    </a:p>
                  </a:txBody>
                  <a:tcPr anchor="ctr"/>
                </a:tc>
                <a:extLst>
                  <a:ext uri="{0D108BD9-81ED-4DB2-BD59-A6C34878D82A}">
                    <a16:rowId xmlns:a16="http://schemas.microsoft.com/office/drawing/2014/main" val="3915463150"/>
                  </a:ext>
                </a:extLst>
              </a:tr>
            </a:tbl>
          </a:graphicData>
        </a:graphic>
      </p:graphicFrame>
      <p:pic>
        <p:nvPicPr>
          <p:cNvPr id="5" name="Picture 2" descr="Transparent Background 23556595 PNG">
            <a:extLst>
              <a:ext uri="{FF2B5EF4-FFF2-40B4-BE49-F238E27FC236}">
                <a16:creationId xmlns:a16="http://schemas.microsoft.com/office/drawing/2014/main" id="{F96870CB-988E-6E65-164C-98113BA5F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662" y="4052053"/>
            <a:ext cx="988530" cy="100182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Monkey PNG transparent image download ...">
            <a:extLst>
              <a:ext uri="{FF2B5EF4-FFF2-40B4-BE49-F238E27FC236}">
                <a16:creationId xmlns:a16="http://schemas.microsoft.com/office/drawing/2014/main" id="{DA7CE60B-B214-952B-A2C2-27D4355363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0593" y="1064833"/>
            <a:ext cx="923921" cy="1238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3789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CD26E5-053F-FFA5-A149-B2BF690C062B}"/>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B93B73AA-3B70-CC38-C004-891275B293CC}"/>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C1D187BF-6E0A-D5FC-8EB0-F35609D3FA8A}"/>
              </a:ext>
            </a:extLst>
          </p:cNvPr>
          <p:cNvSpPr txBox="1"/>
          <p:nvPr/>
        </p:nvSpPr>
        <p:spPr>
          <a:xfrm>
            <a:off x="6096000" y="1351508"/>
            <a:ext cx="5647728" cy="3477875"/>
          </a:xfrm>
          <a:prstGeom prst="rect">
            <a:avLst/>
          </a:prstGeom>
          <a:noFill/>
        </p:spPr>
        <p:txBody>
          <a:bodyPr wrap="square" rtlCol="0">
            <a:spAutoFit/>
          </a:bodyPr>
          <a:lstStyle/>
          <a:p>
            <a:r>
              <a:rPr lang="en-US" sz="3000" b="1" dirty="0"/>
              <a:t>Anticipation Extended to Personal Future States</a:t>
            </a:r>
          </a:p>
          <a:p>
            <a:pPr marL="457200" indent="-457200">
              <a:buFont typeface="Arial" panose="020B0604020202020204" pitchFamily="34" charset="0"/>
              <a:buChar char="•"/>
            </a:pPr>
            <a:r>
              <a:rPr lang="en-US" sz="2600" dirty="0"/>
              <a:t>Behavior adjusted to secure the individual’s own future welfare</a:t>
            </a:r>
          </a:p>
          <a:p>
            <a:pPr marL="457200" indent="-457200">
              <a:buFont typeface="Arial" panose="020B0604020202020204" pitchFamily="34" charset="0"/>
              <a:buChar char="•"/>
            </a:pPr>
            <a:r>
              <a:rPr lang="en-US" sz="2600" dirty="0"/>
              <a:t>Agents behaved as if they projected their own later needs</a:t>
            </a:r>
          </a:p>
          <a:p>
            <a:pPr marL="457200" indent="-457200">
              <a:buFont typeface="Arial" panose="020B0604020202020204" pitchFamily="34" charset="0"/>
              <a:buChar char="•"/>
            </a:pPr>
            <a:r>
              <a:rPr lang="en-US" sz="2600" dirty="0"/>
              <a:t>Long-term security shaped present choices even without cues</a:t>
            </a:r>
          </a:p>
        </p:txBody>
      </p:sp>
      <p:pic>
        <p:nvPicPr>
          <p:cNvPr id="3" name="Picture 2">
            <a:extLst>
              <a:ext uri="{FF2B5EF4-FFF2-40B4-BE49-F238E27FC236}">
                <a16:creationId xmlns:a16="http://schemas.microsoft.com/office/drawing/2014/main" id="{8DF4B8F5-7141-CB02-ACA7-D6745547BECD}"/>
              </a:ext>
            </a:extLst>
          </p:cNvPr>
          <p:cNvPicPr>
            <a:picLocks noChangeAspect="1"/>
          </p:cNvPicPr>
          <p:nvPr/>
        </p:nvPicPr>
        <p:blipFill>
          <a:blip r:embed="rId3"/>
          <a:stretch>
            <a:fillRect/>
          </a:stretch>
        </p:blipFill>
        <p:spPr>
          <a:xfrm>
            <a:off x="670249" y="1007706"/>
            <a:ext cx="4842588" cy="4842588"/>
          </a:xfrm>
          <a:prstGeom prst="rect">
            <a:avLst/>
          </a:prstGeom>
        </p:spPr>
      </p:pic>
    </p:spTree>
    <p:extLst>
      <p:ext uri="{BB962C8B-B14F-4D97-AF65-F5344CB8AC3E}">
        <p14:creationId xmlns:p14="http://schemas.microsoft.com/office/powerpoint/2010/main" val="841305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56439A-0DD7-6C4E-D00D-BE17B587E9E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48730BC6-3133-57FA-843A-329096AD1E7B}"/>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CF9C48E4-835A-BBBF-8EC3-ECCCEDAA92C5}"/>
              </a:ext>
            </a:extLst>
          </p:cNvPr>
          <p:cNvSpPr txBox="1"/>
          <p:nvPr/>
        </p:nvSpPr>
        <p:spPr>
          <a:xfrm>
            <a:off x="5819542" y="1351508"/>
            <a:ext cx="5924186" cy="3477875"/>
          </a:xfrm>
          <a:prstGeom prst="rect">
            <a:avLst/>
          </a:prstGeom>
          <a:noFill/>
        </p:spPr>
        <p:txBody>
          <a:bodyPr wrap="square" rtlCol="0">
            <a:spAutoFit/>
          </a:bodyPr>
          <a:lstStyle/>
          <a:p>
            <a:r>
              <a:rPr lang="en-US" sz="3000" b="1" dirty="0"/>
              <a:t>Anticipation Occurred in a Strategic Multi-Agent Space</a:t>
            </a:r>
          </a:p>
          <a:p>
            <a:pPr marL="457200" indent="-457200">
              <a:buFont typeface="Arial" panose="020B0604020202020204" pitchFamily="34" charset="0"/>
              <a:buChar char="•"/>
            </a:pPr>
            <a:r>
              <a:rPr lang="en-US" sz="2600" dirty="0"/>
              <a:t>Future payoffs depended on what others would do in response</a:t>
            </a:r>
          </a:p>
          <a:p>
            <a:pPr marL="457200" indent="-457200">
              <a:buFont typeface="Arial" panose="020B0604020202020204" pitchFamily="34" charset="0"/>
              <a:buChar char="•"/>
            </a:pPr>
            <a:r>
              <a:rPr lang="en-US" sz="2600" dirty="0"/>
              <a:t>Representations had to incorporate others’ anticipated reactions</a:t>
            </a:r>
          </a:p>
          <a:p>
            <a:pPr marL="457200" indent="-457200">
              <a:buFont typeface="Arial" panose="020B0604020202020204" pitchFamily="34" charset="0"/>
              <a:buChar char="•"/>
            </a:pPr>
            <a:r>
              <a:rPr lang="en-US" sz="2600" dirty="0"/>
              <a:t>Social behavior reflected forecasting under uncertainty</a:t>
            </a:r>
          </a:p>
        </p:txBody>
      </p:sp>
      <p:pic>
        <p:nvPicPr>
          <p:cNvPr id="3" name="Picture 2">
            <a:extLst>
              <a:ext uri="{FF2B5EF4-FFF2-40B4-BE49-F238E27FC236}">
                <a16:creationId xmlns:a16="http://schemas.microsoft.com/office/drawing/2014/main" id="{86CCFD31-17FB-8D8F-0226-D713B22DD0C6}"/>
              </a:ext>
            </a:extLst>
          </p:cNvPr>
          <p:cNvPicPr>
            <a:picLocks noChangeAspect="1"/>
          </p:cNvPicPr>
          <p:nvPr/>
        </p:nvPicPr>
        <p:blipFill>
          <a:blip r:embed="rId3"/>
          <a:stretch>
            <a:fillRect/>
          </a:stretch>
        </p:blipFill>
        <p:spPr>
          <a:xfrm>
            <a:off x="670249" y="1007706"/>
            <a:ext cx="4842588" cy="4842588"/>
          </a:xfrm>
          <a:prstGeom prst="rect">
            <a:avLst/>
          </a:prstGeom>
        </p:spPr>
      </p:pic>
      <p:sp>
        <p:nvSpPr>
          <p:cNvPr id="6" name="Oval 5">
            <a:extLst>
              <a:ext uri="{FF2B5EF4-FFF2-40B4-BE49-F238E27FC236}">
                <a16:creationId xmlns:a16="http://schemas.microsoft.com/office/drawing/2014/main" id="{33632657-4452-8539-7C83-B80DCD312F50}"/>
              </a:ext>
            </a:extLst>
          </p:cNvPr>
          <p:cNvSpPr/>
          <p:nvPr/>
        </p:nvSpPr>
        <p:spPr>
          <a:xfrm>
            <a:off x="3693458" y="1212980"/>
            <a:ext cx="1419718" cy="1210081"/>
          </a:xfrm>
          <a:prstGeom prst="ellipse">
            <a:avLst/>
          </a:prstGeom>
          <a:solidFill>
            <a:srgbClr val="EFECE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6" descr="Monkey PNG Vector Images with ...">
            <a:extLst>
              <a:ext uri="{FF2B5EF4-FFF2-40B4-BE49-F238E27FC236}">
                <a16:creationId xmlns:a16="http://schemas.microsoft.com/office/drawing/2014/main" id="{76B50AB2-DD5E-C1DC-8863-35785D423C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0163" y="1292897"/>
            <a:ext cx="795771" cy="1130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444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8EF4F-AA29-ABAE-A1CA-6776CBF6310F}"/>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D11C346-CB36-CFF6-F415-20B844DA773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1D1B96E1-1736-990B-208E-E4726517F9CA}"/>
              </a:ext>
            </a:extLst>
          </p:cNvPr>
          <p:cNvSpPr txBox="1"/>
          <p:nvPr/>
        </p:nvSpPr>
        <p:spPr>
          <a:xfrm>
            <a:off x="6400800" y="1351508"/>
            <a:ext cx="5342928" cy="2954655"/>
          </a:xfrm>
          <a:prstGeom prst="rect">
            <a:avLst/>
          </a:prstGeom>
          <a:noFill/>
        </p:spPr>
        <p:txBody>
          <a:bodyPr wrap="square" rtlCol="0">
            <a:spAutoFit/>
          </a:bodyPr>
          <a:lstStyle/>
          <a:p>
            <a:r>
              <a:rPr lang="en-US" sz="3000" b="1" dirty="0"/>
              <a:t>Imitation and Copying</a:t>
            </a:r>
          </a:p>
          <a:p>
            <a:pPr marL="457200" indent="-457200">
              <a:buFont typeface="Arial" panose="020B0604020202020204" pitchFamily="34" charset="0"/>
              <a:buChar char="•"/>
            </a:pPr>
            <a:r>
              <a:rPr lang="en-US" sz="2600" dirty="0"/>
              <a:t>Primates do not copy everything they see</a:t>
            </a:r>
          </a:p>
          <a:p>
            <a:pPr marL="457200" indent="-457200">
              <a:buFont typeface="Arial" panose="020B0604020202020204" pitchFamily="34" charset="0"/>
              <a:buChar char="•"/>
            </a:pPr>
            <a:r>
              <a:rPr lang="en-US" sz="2600" dirty="0"/>
              <a:t>They preferentially copy competent or high-status models</a:t>
            </a:r>
          </a:p>
          <a:p>
            <a:pPr marL="457200" indent="-457200">
              <a:buFont typeface="Arial" panose="020B0604020202020204" pitchFamily="34" charset="0"/>
              <a:buChar char="•"/>
            </a:pPr>
            <a:r>
              <a:rPr lang="en-US" sz="2600" dirty="0"/>
              <a:t>This implies internal evaluation of who is worth learning from</a:t>
            </a:r>
          </a:p>
        </p:txBody>
      </p:sp>
      <p:pic>
        <p:nvPicPr>
          <p:cNvPr id="8194" name="Picture 2" descr="Stock photo of Japanese Macaque (Macaca ...">
            <a:extLst>
              <a:ext uri="{FF2B5EF4-FFF2-40B4-BE49-F238E27FC236}">
                <a16:creationId xmlns:a16="http://schemas.microsoft.com/office/drawing/2014/main" id="{2A74F829-2E1C-53E2-A3F6-C0299B16A2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444" y="1351508"/>
            <a:ext cx="5776556" cy="3964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340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4E0D91-1309-1E7A-EC60-51DE88A9488F}"/>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37371556-FC6A-24C0-83BB-9236AEBA4B99}"/>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D8415990-8559-875C-375D-62944D488BFA}"/>
              </a:ext>
            </a:extLst>
          </p:cNvPr>
          <p:cNvSpPr txBox="1"/>
          <p:nvPr/>
        </p:nvSpPr>
        <p:spPr>
          <a:xfrm>
            <a:off x="5480290" y="1203319"/>
            <a:ext cx="5268063" cy="3816429"/>
          </a:xfrm>
          <a:prstGeom prst="rect">
            <a:avLst/>
          </a:prstGeom>
          <a:noFill/>
        </p:spPr>
        <p:txBody>
          <a:bodyPr wrap="square" rtlCol="0">
            <a:spAutoFit/>
          </a:bodyPr>
          <a:lstStyle/>
          <a:p>
            <a:r>
              <a:rPr lang="en-US" sz="3000" b="1" dirty="0"/>
              <a:t>Cultural Behaviors Required Learning From Other Agents</a:t>
            </a:r>
          </a:p>
          <a:p>
            <a:pPr marL="457200" indent="-457200">
              <a:buFont typeface="Arial" panose="020B0604020202020204" pitchFamily="34" charset="0"/>
              <a:buChar char="•"/>
            </a:pPr>
            <a:r>
              <a:rPr lang="en-US" sz="2600" dirty="0"/>
              <a:t>Many primate skills were not individually rediscovered</a:t>
            </a:r>
          </a:p>
          <a:p>
            <a:pPr marL="457200" indent="-457200">
              <a:buFont typeface="Arial" panose="020B0604020202020204" pitchFamily="34" charset="0"/>
              <a:buChar char="•"/>
            </a:pPr>
            <a:r>
              <a:rPr lang="en-US" sz="2600" dirty="0"/>
              <a:t>Behaviors spread through observation rather than trial-and-error</a:t>
            </a:r>
          </a:p>
          <a:p>
            <a:pPr marL="457200" indent="-457200">
              <a:buFont typeface="Arial" panose="020B0604020202020204" pitchFamily="34" charset="0"/>
              <a:buChar char="•"/>
            </a:pPr>
            <a:r>
              <a:rPr lang="en-US" sz="2600" dirty="0"/>
              <a:t>Transmission implies extracting structure from others’ actions</a:t>
            </a:r>
          </a:p>
        </p:txBody>
      </p:sp>
      <p:pic>
        <p:nvPicPr>
          <p:cNvPr id="6146" name="Picture 2" descr="figure 1">
            <a:extLst>
              <a:ext uri="{FF2B5EF4-FFF2-40B4-BE49-F238E27FC236}">
                <a16:creationId xmlns:a16="http://schemas.microsoft.com/office/drawing/2014/main" id="{6B0558DB-0AAA-0B3D-CE32-AB287EBC57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0352" y="735162"/>
            <a:ext cx="3396040" cy="46633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D4F69B6-B09B-CF2A-6202-5F5924954947}"/>
              </a:ext>
            </a:extLst>
          </p:cNvPr>
          <p:cNvSpPr txBox="1"/>
          <p:nvPr/>
        </p:nvSpPr>
        <p:spPr>
          <a:xfrm>
            <a:off x="1077686" y="5398511"/>
            <a:ext cx="6223518" cy="369332"/>
          </a:xfrm>
          <a:prstGeom prst="rect">
            <a:avLst/>
          </a:prstGeom>
          <a:noFill/>
        </p:spPr>
        <p:txBody>
          <a:bodyPr wrap="square">
            <a:spAutoFit/>
          </a:bodyPr>
          <a:lstStyle/>
          <a:p>
            <a:r>
              <a:rPr lang="en-US" dirty="0">
                <a:hlinkClick r:id="rId4"/>
              </a:rPr>
              <a:t>https://www.nature.com/articles/21415</a:t>
            </a:r>
            <a:r>
              <a:rPr lang="en-US" dirty="0"/>
              <a:t> </a:t>
            </a:r>
          </a:p>
        </p:txBody>
      </p:sp>
    </p:spTree>
    <p:extLst>
      <p:ext uri="{BB962C8B-B14F-4D97-AF65-F5344CB8AC3E}">
        <p14:creationId xmlns:p14="http://schemas.microsoft.com/office/powerpoint/2010/main" val="540098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05F48C-75B4-D9D6-2283-351CB948C19D}"/>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863621C-8A4A-8C7D-9195-0937D8FACA4B}"/>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2CF59A19-8781-39C2-7848-4E791C04DE7E}"/>
              </a:ext>
            </a:extLst>
          </p:cNvPr>
          <p:cNvSpPr txBox="1"/>
          <p:nvPr/>
        </p:nvSpPr>
        <p:spPr>
          <a:xfrm>
            <a:off x="5460065" y="1317904"/>
            <a:ext cx="6257731" cy="3416320"/>
          </a:xfrm>
          <a:prstGeom prst="rect">
            <a:avLst/>
          </a:prstGeom>
          <a:noFill/>
        </p:spPr>
        <p:txBody>
          <a:bodyPr wrap="square" rtlCol="0">
            <a:spAutoFit/>
          </a:bodyPr>
          <a:lstStyle/>
          <a:p>
            <a:r>
              <a:rPr lang="en-US" sz="3000" b="1" dirty="0"/>
              <a:t>Culture Functions as Externalized Memory</a:t>
            </a:r>
          </a:p>
          <a:p>
            <a:pPr marL="457200" indent="-457200">
              <a:buFont typeface="Arial" panose="020B0604020202020204" pitchFamily="34" charset="0"/>
              <a:buChar char="•"/>
            </a:pPr>
            <a:r>
              <a:rPr lang="en-US" sz="2600" dirty="0"/>
              <a:t>Group-level traditions stabilized information across time</a:t>
            </a:r>
          </a:p>
          <a:p>
            <a:pPr marL="457200" indent="-457200">
              <a:buFont typeface="Arial" panose="020B0604020202020204" pitchFamily="34" charset="0"/>
              <a:buChar char="•"/>
            </a:pPr>
            <a:r>
              <a:rPr lang="en-US" sz="2600" dirty="0"/>
              <a:t>Individuals “outsourced” some knowledge to the social group</a:t>
            </a:r>
          </a:p>
          <a:p>
            <a:pPr marL="457200" indent="-457200">
              <a:buFont typeface="Arial" panose="020B0604020202020204" pitchFamily="34" charset="0"/>
              <a:buChar char="•"/>
            </a:pPr>
            <a:r>
              <a:rPr lang="en-US" sz="2600" dirty="0"/>
              <a:t>This relieved cognitive load while extending behavioral sophistication</a:t>
            </a:r>
          </a:p>
        </p:txBody>
      </p:sp>
      <p:pic>
        <p:nvPicPr>
          <p:cNvPr id="3" name="Picture 2" descr="Elegant Indian Wedding Ceremony">
            <a:extLst>
              <a:ext uri="{FF2B5EF4-FFF2-40B4-BE49-F238E27FC236}">
                <a16:creationId xmlns:a16="http://schemas.microsoft.com/office/drawing/2014/main" id="{9A19AADA-72E6-FED3-A376-943BF7EACD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5599"/>
          <a:stretch>
            <a:fillRect/>
          </a:stretch>
        </p:blipFill>
        <p:spPr bwMode="auto">
          <a:xfrm>
            <a:off x="474204" y="735162"/>
            <a:ext cx="2324980" cy="2250047"/>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The Scales of Justice - Maciolek Law Group">
            <a:extLst>
              <a:ext uri="{FF2B5EF4-FFF2-40B4-BE49-F238E27FC236}">
                <a16:creationId xmlns:a16="http://schemas.microsoft.com/office/drawing/2014/main" id="{3356F4CA-C161-D4FE-D22B-F7DCFE773E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985209"/>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Old Recipe Book Isolated On White Stock ...">
            <a:extLst>
              <a:ext uri="{FF2B5EF4-FFF2-40B4-BE49-F238E27FC236}">
                <a16:creationId xmlns:a16="http://schemas.microsoft.com/office/drawing/2014/main" id="{9DE4C2F9-AF40-C972-56DD-3F3E5C2C51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99184" y="1470324"/>
            <a:ext cx="2489200" cy="326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7828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13F075-C1DF-AC88-0DD8-A89B4781699C}"/>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BAA788D-E262-7949-69A7-856E6391ECEF}"/>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Reading Check 10-2</a:t>
            </a:r>
            <a:endParaRPr lang="en-US" dirty="0"/>
          </a:p>
        </p:txBody>
      </p:sp>
      <p:sp>
        <p:nvSpPr>
          <p:cNvPr id="6" name="TextBox 5">
            <a:extLst>
              <a:ext uri="{FF2B5EF4-FFF2-40B4-BE49-F238E27FC236}">
                <a16:creationId xmlns:a16="http://schemas.microsoft.com/office/drawing/2014/main" id="{0DD3FEC5-40B7-76F4-82CF-0FE91306DF19}"/>
              </a:ext>
            </a:extLst>
          </p:cNvPr>
          <p:cNvSpPr txBox="1"/>
          <p:nvPr/>
        </p:nvSpPr>
        <p:spPr>
          <a:xfrm>
            <a:off x="1273628" y="1291860"/>
            <a:ext cx="3085717" cy="584775"/>
          </a:xfrm>
          <a:prstGeom prst="rect">
            <a:avLst/>
          </a:prstGeom>
          <a:noFill/>
        </p:spPr>
        <p:txBody>
          <a:bodyPr wrap="none" rtlCol="0">
            <a:spAutoFit/>
          </a:bodyPr>
          <a:lstStyle/>
          <a:p>
            <a:r>
              <a:rPr lang="en-US" sz="3200" b="1" dirty="0"/>
              <a:t>Password</a:t>
            </a:r>
            <a:r>
              <a:rPr lang="en-US" sz="3200" dirty="0"/>
              <a:t>: games</a:t>
            </a:r>
          </a:p>
        </p:txBody>
      </p:sp>
      <p:sp>
        <p:nvSpPr>
          <p:cNvPr id="7" name="TextBox 6">
            <a:extLst>
              <a:ext uri="{FF2B5EF4-FFF2-40B4-BE49-F238E27FC236}">
                <a16:creationId xmlns:a16="http://schemas.microsoft.com/office/drawing/2014/main" id="{4D710E31-B441-5EA5-2BE3-822727D44A27}"/>
              </a:ext>
            </a:extLst>
          </p:cNvPr>
          <p:cNvSpPr txBox="1"/>
          <p:nvPr/>
        </p:nvSpPr>
        <p:spPr>
          <a:xfrm>
            <a:off x="1817914" y="2433333"/>
            <a:ext cx="9435737" cy="2554545"/>
          </a:xfrm>
          <a:prstGeom prst="rect">
            <a:avLst/>
          </a:prstGeom>
          <a:noFill/>
        </p:spPr>
        <p:txBody>
          <a:bodyPr wrap="square" rtlCol="0">
            <a:spAutoFit/>
          </a:bodyPr>
          <a:lstStyle/>
          <a:p>
            <a:r>
              <a:rPr lang="en-US" sz="3200" b="1" dirty="0"/>
              <a:t>Question</a:t>
            </a:r>
            <a:r>
              <a:rPr lang="en-US" sz="3200" dirty="0"/>
              <a:t>: you have repeated interactions with someone. When they do something nice, you are nice back, and when they are mean, you do something mean back. Do you need to represent their mind to behave this way? Why or why not?</a:t>
            </a:r>
          </a:p>
        </p:txBody>
      </p:sp>
    </p:spTree>
    <p:extLst>
      <p:ext uri="{BB962C8B-B14F-4D97-AF65-F5344CB8AC3E}">
        <p14:creationId xmlns:p14="http://schemas.microsoft.com/office/powerpoint/2010/main" val="1177759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B2C31-FA03-B5A9-BD93-39063DE470B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6B9265C2-5D94-84BE-8F05-83C1B80E0E42}"/>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3" name="TextBox 2"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EC1652D3-7441-5B76-6C8F-8FEE26F9545B}"/>
              </a:ext>
            </a:extLst>
          </p:cNvPr>
          <p:cNvSpPr txBox="1"/>
          <p:nvPr/>
        </p:nvSpPr>
        <p:spPr>
          <a:xfrm>
            <a:off x="354875" y="1208314"/>
            <a:ext cx="4067835" cy="2062103"/>
          </a:xfrm>
          <a:prstGeom prst="rect">
            <a:avLst/>
          </a:prstGeom>
          <a:noFill/>
        </p:spPr>
        <p:txBody>
          <a:bodyPr wrap="square" rtlCol="0">
            <a:spAutoFit/>
          </a:bodyPr>
          <a:lstStyle/>
          <a:p>
            <a:r>
              <a:rPr lang="en-US" sz="3200" b="1" dirty="0"/>
              <a:t>These Capacities Jointly Explain Much of Primate Behavioral Uniqueness</a:t>
            </a:r>
          </a:p>
        </p:txBody>
      </p:sp>
      <p:graphicFrame>
        <p:nvGraphicFramePr>
          <p:cNvPr id="5" name="Diagram 4">
            <a:extLst>
              <a:ext uri="{FF2B5EF4-FFF2-40B4-BE49-F238E27FC236}">
                <a16:creationId xmlns:a16="http://schemas.microsoft.com/office/drawing/2014/main" id="{91683A69-C3A7-4CA5-3405-FF1892E8475D}"/>
              </a:ext>
            </a:extLst>
          </p:cNvPr>
          <p:cNvGraphicFramePr/>
          <p:nvPr>
            <p:extLst>
              <p:ext uri="{D42A27DB-BD31-4B8C-83A1-F6EECF244321}">
                <p14:modId xmlns:p14="http://schemas.microsoft.com/office/powerpoint/2010/main" val="2415433801"/>
              </p:ext>
            </p:extLst>
          </p:nvPr>
        </p:nvGraphicFramePr>
        <p:xfrm>
          <a:off x="4668574" y="735162"/>
          <a:ext cx="620143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74637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ADC82-AE57-FE64-E903-E0C098AA2B9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1341802-23B6-5E2D-259F-0D795AAB6D3F}"/>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a:extLst>
              <a:ext uri="{FF2B5EF4-FFF2-40B4-BE49-F238E27FC236}">
                <a16:creationId xmlns:a16="http://schemas.microsoft.com/office/drawing/2014/main" id="{DA618609-ABDD-B3F2-23C7-B28731F0AA5B}"/>
              </a:ext>
            </a:extLst>
          </p:cNvPr>
          <p:cNvSpPr txBox="1"/>
          <p:nvPr/>
        </p:nvSpPr>
        <p:spPr>
          <a:xfrm>
            <a:off x="5344886" y="1228397"/>
            <a:ext cx="6613197" cy="3785652"/>
          </a:xfrm>
          <a:prstGeom prst="rect">
            <a:avLst/>
          </a:prstGeom>
          <a:noFill/>
        </p:spPr>
        <p:txBody>
          <a:bodyPr wrap="square" rtlCol="0">
            <a:spAutoFit/>
          </a:bodyPr>
          <a:lstStyle/>
          <a:p>
            <a:r>
              <a:rPr lang="en-US" sz="3200" b="1" dirty="0"/>
              <a:t>Summary</a:t>
            </a:r>
          </a:p>
          <a:p>
            <a:pPr marL="342900" indent="-342900">
              <a:buFont typeface="Arial" panose="020B0604020202020204" pitchFamily="34" charset="0"/>
              <a:buChar char="•"/>
            </a:pPr>
            <a:r>
              <a:rPr lang="en-US" sz="2400" dirty="0"/>
              <a:t>Capacities require representational storage and control</a:t>
            </a:r>
          </a:p>
          <a:p>
            <a:pPr marL="342900" indent="-342900">
              <a:buFont typeface="Arial" panose="020B0604020202020204" pitchFamily="34" charset="0"/>
              <a:buChar char="•"/>
            </a:pPr>
            <a:r>
              <a:rPr lang="en-US" sz="2400" dirty="0"/>
              <a:t>Brain systems had to support long-horizon inference</a:t>
            </a:r>
          </a:p>
          <a:p>
            <a:endParaRPr lang="en-US" sz="3200" b="1" dirty="0"/>
          </a:p>
          <a:p>
            <a:r>
              <a:rPr lang="en-US" sz="3200" b="1" dirty="0"/>
              <a:t>Next Time</a:t>
            </a:r>
          </a:p>
          <a:p>
            <a:pPr marL="342900" indent="-342900">
              <a:buFont typeface="Arial" panose="020B0604020202020204" pitchFamily="34" charset="0"/>
              <a:buChar char="•"/>
            </a:pPr>
            <a:r>
              <a:rPr lang="en-US" sz="2400" dirty="0"/>
              <a:t>Lecture 3 asks what neural changes made this possible</a:t>
            </a:r>
          </a:p>
        </p:txBody>
      </p:sp>
      <p:pic>
        <p:nvPicPr>
          <p:cNvPr id="3" name="Picture 2">
            <a:extLst>
              <a:ext uri="{FF2B5EF4-FFF2-40B4-BE49-F238E27FC236}">
                <a16:creationId xmlns:a16="http://schemas.microsoft.com/office/drawing/2014/main" id="{62188E2C-BEB6-98A9-AACF-4C95823A17C7}"/>
              </a:ext>
            </a:extLst>
          </p:cNvPr>
          <p:cNvPicPr>
            <a:picLocks noChangeAspect="1"/>
          </p:cNvPicPr>
          <p:nvPr/>
        </p:nvPicPr>
        <p:blipFill>
          <a:blip r:embed="rId3"/>
          <a:stretch>
            <a:fillRect/>
          </a:stretch>
        </p:blipFill>
        <p:spPr>
          <a:xfrm>
            <a:off x="233917" y="1100470"/>
            <a:ext cx="4471971" cy="4657060"/>
          </a:xfrm>
          <a:prstGeom prst="rect">
            <a:avLst/>
          </a:prstGeom>
        </p:spPr>
      </p:pic>
      <p:sp>
        <p:nvSpPr>
          <p:cNvPr id="5" name="Rectangle 4">
            <a:extLst>
              <a:ext uri="{FF2B5EF4-FFF2-40B4-BE49-F238E27FC236}">
                <a16:creationId xmlns:a16="http://schemas.microsoft.com/office/drawing/2014/main" id="{FA5E39B6-F2E6-971D-251E-9AB6E63362D0}"/>
              </a:ext>
            </a:extLst>
          </p:cNvPr>
          <p:cNvSpPr/>
          <p:nvPr/>
        </p:nvSpPr>
        <p:spPr>
          <a:xfrm>
            <a:off x="103774" y="2982278"/>
            <a:ext cx="4732256" cy="1168924"/>
          </a:xfrm>
          <a:prstGeom prst="rect">
            <a:avLst/>
          </a:prstGeom>
          <a:solidFill>
            <a:srgbClr val="FF552E">
              <a:alpha val="0"/>
            </a:srgbClr>
          </a:solidFill>
          <a:ln w="63500">
            <a:solidFill>
              <a:srgbClr val="FF55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0362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a:extLst>
              <a:ext uri="{FF2B5EF4-FFF2-40B4-BE49-F238E27FC236}">
                <a16:creationId xmlns:a16="http://schemas.microsoft.com/office/drawing/2014/main" id="{E6A92D8F-BC67-D36F-DFAC-BB3167810E94}"/>
              </a:ext>
            </a:extLst>
          </p:cNvPr>
          <p:cNvSpPr txBox="1"/>
          <p:nvPr/>
        </p:nvSpPr>
        <p:spPr>
          <a:xfrm>
            <a:off x="5070764" y="1100470"/>
            <a:ext cx="6887319" cy="3231654"/>
          </a:xfrm>
          <a:prstGeom prst="rect">
            <a:avLst/>
          </a:prstGeom>
          <a:noFill/>
        </p:spPr>
        <p:txBody>
          <a:bodyPr wrap="square" rtlCol="0">
            <a:spAutoFit/>
          </a:bodyPr>
          <a:lstStyle/>
          <a:p>
            <a:r>
              <a:rPr lang="en-US" sz="3200" b="1" dirty="0"/>
              <a:t>Recap &amp; Overview</a:t>
            </a:r>
          </a:p>
          <a:p>
            <a:endParaRPr lang="en-US" sz="1200" b="1" dirty="0"/>
          </a:p>
          <a:p>
            <a:r>
              <a:rPr lang="en-US" sz="3200" b="1" dirty="0"/>
              <a:t>Last Time</a:t>
            </a:r>
            <a:r>
              <a:rPr lang="en-US" sz="2800" dirty="0"/>
              <a:t>:</a:t>
            </a:r>
          </a:p>
          <a:p>
            <a:r>
              <a:rPr lang="en-US" sz="2800" dirty="0"/>
              <a:t>Last time we identified new primate behaviors</a:t>
            </a:r>
          </a:p>
          <a:p>
            <a:endParaRPr lang="en-US" sz="1200" b="1" dirty="0"/>
          </a:p>
          <a:p>
            <a:r>
              <a:rPr lang="en-US" sz="3200" b="1" dirty="0"/>
              <a:t>Today</a:t>
            </a:r>
            <a:r>
              <a:rPr lang="en-US" sz="3200" dirty="0"/>
              <a:t>:</a:t>
            </a:r>
          </a:p>
          <a:p>
            <a:r>
              <a:rPr lang="en-US" sz="2800" dirty="0"/>
              <a:t>Today we ask what internal capacities made them possible</a:t>
            </a:r>
          </a:p>
        </p:txBody>
      </p:sp>
      <p:pic>
        <p:nvPicPr>
          <p:cNvPr id="3" name="Picture 2">
            <a:extLst>
              <a:ext uri="{FF2B5EF4-FFF2-40B4-BE49-F238E27FC236}">
                <a16:creationId xmlns:a16="http://schemas.microsoft.com/office/drawing/2014/main" id="{6169B6E8-01DF-05CA-E3A3-8017F5D7D357}"/>
              </a:ext>
            </a:extLst>
          </p:cNvPr>
          <p:cNvPicPr>
            <a:picLocks noChangeAspect="1"/>
          </p:cNvPicPr>
          <p:nvPr/>
        </p:nvPicPr>
        <p:blipFill>
          <a:blip r:embed="rId3"/>
          <a:stretch>
            <a:fillRect/>
          </a:stretch>
        </p:blipFill>
        <p:spPr>
          <a:xfrm>
            <a:off x="233917" y="1100470"/>
            <a:ext cx="4471971" cy="4657060"/>
          </a:xfrm>
          <a:prstGeom prst="rect">
            <a:avLst/>
          </a:prstGeom>
        </p:spPr>
      </p:pic>
      <p:sp>
        <p:nvSpPr>
          <p:cNvPr id="5" name="Rectangle 4">
            <a:extLst>
              <a:ext uri="{FF2B5EF4-FFF2-40B4-BE49-F238E27FC236}">
                <a16:creationId xmlns:a16="http://schemas.microsoft.com/office/drawing/2014/main" id="{B38D7FC7-C88F-F310-4ED7-B5A7FE7EFD50}"/>
              </a:ext>
            </a:extLst>
          </p:cNvPr>
          <p:cNvSpPr/>
          <p:nvPr/>
        </p:nvSpPr>
        <p:spPr>
          <a:xfrm>
            <a:off x="103774" y="2969027"/>
            <a:ext cx="4732256" cy="1168924"/>
          </a:xfrm>
          <a:prstGeom prst="rect">
            <a:avLst/>
          </a:prstGeom>
          <a:solidFill>
            <a:srgbClr val="FF552E">
              <a:alpha val="0"/>
            </a:srgbClr>
          </a:solidFill>
          <a:ln w="63500">
            <a:solidFill>
              <a:srgbClr val="FF55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600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E8F40-B791-D419-7F37-25C95CBE4E2D}"/>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13786571-2FE4-2BAE-6835-5AF26DE7C049}"/>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96CD283E-7D09-EC35-AB85-AD132B7C21A7}"/>
              </a:ext>
            </a:extLst>
          </p:cNvPr>
          <p:cNvSpPr txBox="1"/>
          <p:nvPr/>
        </p:nvSpPr>
        <p:spPr>
          <a:xfrm>
            <a:off x="181194" y="964684"/>
            <a:ext cx="5914806" cy="4185761"/>
          </a:xfrm>
          <a:prstGeom prst="rect">
            <a:avLst/>
          </a:prstGeom>
          <a:noFill/>
        </p:spPr>
        <p:txBody>
          <a:bodyPr wrap="square" rtlCol="0">
            <a:spAutoFit/>
          </a:bodyPr>
          <a:lstStyle/>
          <a:p>
            <a:r>
              <a:rPr lang="en-US" sz="3200" b="1" dirty="0"/>
              <a:t>The Changes to Explain</a:t>
            </a:r>
          </a:p>
          <a:p>
            <a:pPr marL="514350" indent="-514350">
              <a:buFont typeface="+mj-lt"/>
              <a:buAutoNum type="arabicPeriod"/>
            </a:pPr>
            <a:r>
              <a:rPr lang="en-US" sz="2600" dirty="0"/>
              <a:t>Cooperation beyond kin</a:t>
            </a:r>
          </a:p>
          <a:p>
            <a:pPr marL="514350" indent="-514350">
              <a:buFont typeface="+mj-lt"/>
              <a:buAutoNum type="arabicPeriod"/>
            </a:pPr>
            <a:r>
              <a:rPr lang="en-US" sz="2600" dirty="0"/>
              <a:t>Stable social hierarchies</a:t>
            </a:r>
          </a:p>
          <a:p>
            <a:pPr marL="514350" indent="-514350">
              <a:buFont typeface="+mj-lt"/>
              <a:buAutoNum type="arabicPeriod"/>
            </a:pPr>
            <a:r>
              <a:rPr lang="en-US" sz="2600" dirty="0"/>
              <a:t>Ingroup-outgroup dynamics</a:t>
            </a:r>
          </a:p>
          <a:p>
            <a:pPr marL="514350" indent="-514350">
              <a:buFont typeface="+mj-lt"/>
              <a:buAutoNum type="arabicPeriod"/>
            </a:pPr>
            <a:r>
              <a:rPr lang="en-US" sz="2600" dirty="0"/>
              <a:t>Complex internal emotions</a:t>
            </a:r>
          </a:p>
          <a:p>
            <a:pPr marL="514350" indent="-514350">
              <a:buFont typeface="+mj-lt"/>
              <a:buAutoNum type="arabicPeriod"/>
            </a:pPr>
            <a:r>
              <a:rPr lang="en-US" sz="2600" dirty="0"/>
              <a:t>Feelings of fairness and norms</a:t>
            </a:r>
          </a:p>
          <a:p>
            <a:pPr marL="514350" indent="-514350">
              <a:buFont typeface="+mj-lt"/>
              <a:buAutoNum type="arabicPeriod"/>
            </a:pPr>
            <a:r>
              <a:rPr lang="en-US" sz="2600" dirty="0"/>
              <a:t>Long-horizon planning</a:t>
            </a:r>
          </a:p>
          <a:p>
            <a:pPr marL="514350" indent="-514350">
              <a:buFont typeface="+mj-lt"/>
              <a:buAutoNum type="arabicPeriod"/>
            </a:pPr>
            <a:r>
              <a:rPr lang="en-US" sz="2600" dirty="0"/>
              <a:t>Cultural transmission</a:t>
            </a:r>
          </a:p>
          <a:p>
            <a:pPr marL="514350" indent="-514350">
              <a:buFont typeface="+mj-lt"/>
              <a:buAutoNum type="arabicPeriod"/>
            </a:pPr>
            <a:r>
              <a:rPr lang="en-US" sz="2600" dirty="0"/>
              <a:t>Tool use and mediated skill acquisition</a:t>
            </a:r>
          </a:p>
          <a:p>
            <a:pPr marL="514350" indent="-514350">
              <a:buFont typeface="+mj-lt"/>
              <a:buAutoNum type="arabicPeriod"/>
            </a:pPr>
            <a:r>
              <a:rPr lang="en-US" sz="2600" dirty="0"/>
              <a:t>Much bigger brains</a:t>
            </a:r>
          </a:p>
        </p:txBody>
      </p:sp>
      <p:pic>
        <p:nvPicPr>
          <p:cNvPr id="5" name="Picture 4" descr="Study finds alpha male dominance is ...">
            <a:extLst>
              <a:ext uri="{FF2B5EF4-FFF2-40B4-BE49-F238E27FC236}">
                <a16:creationId xmlns:a16="http://schemas.microsoft.com/office/drawing/2014/main" id="{B384DCCE-29A4-E2E2-ED33-9AF73BEBB2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126692"/>
            <a:ext cx="5803166" cy="3861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0500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6D32B-A77C-6D71-D04F-2D6A6E1EA7C7}"/>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F3AA7416-7D79-82DA-3FF2-F327553D152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6CB25EA8-D52A-0BFF-3587-B03586CB0684}"/>
              </a:ext>
            </a:extLst>
          </p:cNvPr>
          <p:cNvSpPr txBox="1"/>
          <p:nvPr/>
        </p:nvSpPr>
        <p:spPr>
          <a:xfrm>
            <a:off x="6438122" y="1382286"/>
            <a:ext cx="5585525" cy="3477875"/>
          </a:xfrm>
          <a:prstGeom prst="rect">
            <a:avLst/>
          </a:prstGeom>
          <a:noFill/>
        </p:spPr>
        <p:txBody>
          <a:bodyPr wrap="square" rtlCol="0">
            <a:spAutoFit/>
          </a:bodyPr>
          <a:lstStyle/>
          <a:p>
            <a:r>
              <a:rPr lang="en-US" sz="3000" b="1" dirty="0"/>
              <a:t>Why Basic Mammalian Computation Is Not Enough</a:t>
            </a:r>
          </a:p>
          <a:p>
            <a:pPr marL="457200" indent="-457200">
              <a:buFont typeface="Arial" panose="020B0604020202020204" pitchFamily="34" charset="0"/>
              <a:buChar char="•"/>
            </a:pPr>
            <a:r>
              <a:rPr lang="en-US" sz="2600" dirty="0"/>
              <a:t>Reflex learning and reinforcement learning already existed</a:t>
            </a:r>
          </a:p>
          <a:p>
            <a:pPr marL="457200" indent="-457200">
              <a:buFont typeface="Arial" panose="020B0604020202020204" pitchFamily="34" charset="0"/>
              <a:buChar char="•"/>
            </a:pPr>
            <a:r>
              <a:rPr lang="en-US" sz="2600" dirty="0"/>
              <a:t>Generative models for sensory prediction already existed</a:t>
            </a:r>
          </a:p>
          <a:p>
            <a:pPr marL="457200" indent="-457200">
              <a:buFont typeface="Arial" panose="020B0604020202020204" pitchFamily="34" charset="0"/>
              <a:buChar char="•"/>
            </a:pPr>
            <a:r>
              <a:rPr lang="en-US" sz="2600" dirty="0"/>
              <a:t>These could not by themselves yield the primate behavioral phenotype</a:t>
            </a:r>
          </a:p>
        </p:txBody>
      </p:sp>
      <p:pic>
        <p:nvPicPr>
          <p:cNvPr id="1026" name="Picture 2" descr="Mouse Peeking Out From Mossy Log In ...">
            <a:extLst>
              <a:ext uri="{FF2B5EF4-FFF2-40B4-BE49-F238E27FC236}">
                <a16:creationId xmlns:a16="http://schemas.microsoft.com/office/drawing/2014/main" id="{125409FE-3022-0C43-2DC1-B548ABD832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752" y="1382286"/>
            <a:ext cx="5704248" cy="3194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9127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D5E9A9-5EAF-31FA-23FE-58437C61D4A8}"/>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13519B7-B7C5-AE8E-30EF-25B5114DC3EF}"/>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F648AFAE-FA37-C6C8-5627-7ACC215BE01C}"/>
              </a:ext>
            </a:extLst>
          </p:cNvPr>
          <p:cNvSpPr txBox="1"/>
          <p:nvPr/>
        </p:nvSpPr>
        <p:spPr>
          <a:xfrm>
            <a:off x="7100593" y="1042757"/>
            <a:ext cx="4886134" cy="4278094"/>
          </a:xfrm>
          <a:prstGeom prst="rect">
            <a:avLst/>
          </a:prstGeom>
          <a:noFill/>
        </p:spPr>
        <p:txBody>
          <a:bodyPr wrap="square" rtlCol="0">
            <a:spAutoFit/>
          </a:bodyPr>
          <a:lstStyle/>
          <a:p>
            <a:r>
              <a:rPr lang="en-US" sz="3000" b="1" dirty="0"/>
              <a:t>Inference: Internal Representations Carried Forward</a:t>
            </a:r>
          </a:p>
          <a:p>
            <a:pPr marL="457200" indent="-457200">
              <a:buFont typeface="Arial" panose="020B0604020202020204" pitchFamily="34" charset="0"/>
              <a:buChar char="•"/>
            </a:pPr>
            <a:r>
              <a:rPr lang="en-US" sz="2600" dirty="0"/>
              <a:t>The behaviors imply long-range internal models</a:t>
            </a:r>
          </a:p>
          <a:p>
            <a:pPr marL="457200" indent="-457200">
              <a:buFont typeface="Arial" panose="020B0604020202020204" pitchFamily="34" charset="0"/>
              <a:buChar char="•"/>
            </a:pPr>
            <a:r>
              <a:rPr lang="en-US" sz="2600" dirty="0"/>
              <a:t>These models referenced futures and other agents</a:t>
            </a:r>
          </a:p>
          <a:p>
            <a:pPr marL="457200" indent="-457200">
              <a:buFont typeface="Arial" panose="020B0604020202020204" pitchFamily="34" charset="0"/>
              <a:buChar char="•"/>
            </a:pPr>
            <a:r>
              <a:rPr lang="en-US" sz="2600" dirty="0"/>
              <a:t>They altered behavior even when no external cues were present</a:t>
            </a:r>
          </a:p>
        </p:txBody>
      </p:sp>
      <p:pic>
        <p:nvPicPr>
          <p:cNvPr id="5" name="Picture 4">
            <a:extLst>
              <a:ext uri="{FF2B5EF4-FFF2-40B4-BE49-F238E27FC236}">
                <a16:creationId xmlns:a16="http://schemas.microsoft.com/office/drawing/2014/main" id="{B04F4FCD-034D-8242-5892-A74A96153345}"/>
              </a:ext>
            </a:extLst>
          </p:cNvPr>
          <p:cNvPicPr>
            <a:picLocks noChangeAspect="1"/>
          </p:cNvPicPr>
          <p:nvPr/>
        </p:nvPicPr>
        <p:blipFill>
          <a:blip r:embed="rId3"/>
          <a:stretch>
            <a:fillRect/>
          </a:stretch>
        </p:blipFill>
        <p:spPr>
          <a:xfrm>
            <a:off x="0" y="723971"/>
            <a:ext cx="6895320" cy="4596880"/>
          </a:xfrm>
          <a:prstGeom prst="rect">
            <a:avLst/>
          </a:prstGeom>
        </p:spPr>
      </p:pic>
      <p:sp>
        <p:nvSpPr>
          <p:cNvPr id="6" name="TextBox 5">
            <a:extLst>
              <a:ext uri="{FF2B5EF4-FFF2-40B4-BE49-F238E27FC236}">
                <a16:creationId xmlns:a16="http://schemas.microsoft.com/office/drawing/2014/main" id="{5277EB16-4575-E426-CEB3-6051705810D9}"/>
              </a:ext>
            </a:extLst>
          </p:cNvPr>
          <p:cNvSpPr txBox="1"/>
          <p:nvPr/>
        </p:nvSpPr>
        <p:spPr>
          <a:xfrm>
            <a:off x="1082351" y="4683968"/>
            <a:ext cx="1455078" cy="369332"/>
          </a:xfrm>
          <a:prstGeom prst="rect">
            <a:avLst/>
          </a:prstGeom>
          <a:noFill/>
        </p:spPr>
        <p:txBody>
          <a:bodyPr wrap="none" rtlCol="0">
            <a:spAutoFit/>
          </a:bodyPr>
          <a:lstStyle/>
          <a:p>
            <a:r>
              <a:rPr lang="en-US" dirty="0"/>
              <a:t>conflict event</a:t>
            </a:r>
          </a:p>
        </p:txBody>
      </p:sp>
      <p:sp>
        <p:nvSpPr>
          <p:cNvPr id="7" name="TextBox 6">
            <a:extLst>
              <a:ext uri="{FF2B5EF4-FFF2-40B4-BE49-F238E27FC236}">
                <a16:creationId xmlns:a16="http://schemas.microsoft.com/office/drawing/2014/main" id="{1314F518-49A3-EFC7-2D52-381FEE27320C}"/>
              </a:ext>
            </a:extLst>
          </p:cNvPr>
          <p:cNvSpPr txBox="1"/>
          <p:nvPr/>
        </p:nvSpPr>
        <p:spPr>
          <a:xfrm>
            <a:off x="2899390" y="4683968"/>
            <a:ext cx="1440779" cy="369332"/>
          </a:xfrm>
          <a:prstGeom prst="rect">
            <a:avLst/>
          </a:prstGeom>
          <a:noFill/>
        </p:spPr>
        <p:txBody>
          <a:bodyPr wrap="none" rtlCol="0">
            <a:spAutoFit/>
          </a:bodyPr>
          <a:lstStyle/>
          <a:p>
            <a:r>
              <a:rPr lang="en-US" dirty="0"/>
              <a:t>neutral event</a:t>
            </a:r>
          </a:p>
        </p:txBody>
      </p:sp>
      <p:sp>
        <p:nvSpPr>
          <p:cNvPr id="8" name="TextBox 7">
            <a:extLst>
              <a:ext uri="{FF2B5EF4-FFF2-40B4-BE49-F238E27FC236}">
                <a16:creationId xmlns:a16="http://schemas.microsoft.com/office/drawing/2014/main" id="{7ECDA44E-B7CB-D34D-873D-02A9B571DFED}"/>
              </a:ext>
            </a:extLst>
          </p:cNvPr>
          <p:cNvSpPr txBox="1"/>
          <p:nvPr/>
        </p:nvSpPr>
        <p:spPr>
          <a:xfrm>
            <a:off x="4702130" y="4683968"/>
            <a:ext cx="1508105" cy="369332"/>
          </a:xfrm>
          <a:prstGeom prst="rect">
            <a:avLst/>
          </a:prstGeom>
          <a:noFill/>
        </p:spPr>
        <p:txBody>
          <a:bodyPr wrap="none" rtlCol="0">
            <a:spAutoFit/>
          </a:bodyPr>
          <a:lstStyle/>
          <a:p>
            <a:r>
              <a:rPr lang="en-US" dirty="0"/>
              <a:t>reconciliation</a:t>
            </a:r>
          </a:p>
        </p:txBody>
      </p:sp>
    </p:spTree>
    <p:extLst>
      <p:ext uri="{BB962C8B-B14F-4D97-AF65-F5344CB8AC3E}">
        <p14:creationId xmlns:p14="http://schemas.microsoft.com/office/powerpoint/2010/main" val="3959961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AB27B0-494B-9945-4A6D-B95DF4A83159}"/>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3DCDF07C-2DEB-46B9-4F3D-64E534EB8576}"/>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0B18B641-8553-E93C-7449-389955249D18}"/>
              </a:ext>
            </a:extLst>
          </p:cNvPr>
          <p:cNvSpPr txBox="1"/>
          <p:nvPr/>
        </p:nvSpPr>
        <p:spPr>
          <a:xfrm>
            <a:off x="354874" y="1488985"/>
            <a:ext cx="4329404" cy="1077218"/>
          </a:xfrm>
          <a:prstGeom prst="rect">
            <a:avLst/>
          </a:prstGeom>
          <a:noFill/>
        </p:spPr>
        <p:txBody>
          <a:bodyPr wrap="square" rtlCol="0">
            <a:spAutoFit/>
          </a:bodyPr>
          <a:lstStyle/>
          <a:p>
            <a:r>
              <a:rPr lang="en-US" sz="3200" b="1" dirty="0"/>
              <a:t>Primate Generative Model Capacities</a:t>
            </a:r>
          </a:p>
        </p:txBody>
      </p:sp>
      <p:graphicFrame>
        <p:nvGraphicFramePr>
          <p:cNvPr id="5" name="Diagram 4">
            <a:extLst>
              <a:ext uri="{FF2B5EF4-FFF2-40B4-BE49-F238E27FC236}">
                <a16:creationId xmlns:a16="http://schemas.microsoft.com/office/drawing/2014/main" id="{974BEF18-EA55-A926-3A6F-17FDFD2AC5E7}"/>
              </a:ext>
            </a:extLst>
          </p:cNvPr>
          <p:cNvGraphicFramePr/>
          <p:nvPr>
            <p:extLst>
              <p:ext uri="{D42A27DB-BD31-4B8C-83A1-F6EECF244321}">
                <p14:modId xmlns:p14="http://schemas.microsoft.com/office/powerpoint/2010/main" val="2256993966"/>
              </p:ext>
            </p:extLst>
          </p:nvPr>
        </p:nvGraphicFramePr>
        <p:xfrm>
          <a:off x="5635690" y="704171"/>
          <a:ext cx="620143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8998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8E82CF-B1CC-0A1A-3FCF-FC9B1364DD7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F05B6258-0C79-246D-AC3E-B6ECFBDCE178}"/>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1AA7E1CB-425D-8584-1414-B5E6533DD7D6}"/>
              </a:ext>
            </a:extLst>
          </p:cNvPr>
          <p:cNvSpPr txBox="1"/>
          <p:nvPr/>
        </p:nvSpPr>
        <p:spPr>
          <a:xfrm>
            <a:off x="6792686" y="1382286"/>
            <a:ext cx="5230961" cy="3477875"/>
          </a:xfrm>
          <a:prstGeom prst="rect">
            <a:avLst/>
          </a:prstGeom>
          <a:noFill/>
        </p:spPr>
        <p:txBody>
          <a:bodyPr wrap="square" rtlCol="0">
            <a:spAutoFit/>
          </a:bodyPr>
          <a:lstStyle/>
          <a:p>
            <a:r>
              <a:rPr lang="en-US" sz="3200" b="1" dirty="0"/>
              <a:t>Cooperation Beyond Kin Required Modeling Others</a:t>
            </a:r>
          </a:p>
          <a:p>
            <a:pPr marL="457200" indent="-457200">
              <a:buFont typeface="Arial" panose="020B0604020202020204" pitchFamily="34" charset="0"/>
              <a:buChar char="•"/>
            </a:pPr>
            <a:r>
              <a:rPr lang="en-US" sz="2600" dirty="0"/>
              <a:t>Non-kin cooperation depended on predicted reciprocity</a:t>
            </a:r>
          </a:p>
          <a:p>
            <a:pPr marL="457200" indent="-457200">
              <a:buFont typeface="Arial" panose="020B0604020202020204" pitchFamily="34" charset="0"/>
              <a:buChar char="•"/>
            </a:pPr>
            <a:r>
              <a:rPr lang="en-US" sz="2600" dirty="0"/>
              <a:t>Individuals acted as if future responses were represented</a:t>
            </a:r>
          </a:p>
          <a:p>
            <a:pPr marL="457200" indent="-457200">
              <a:buFont typeface="Arial" panose="020B0604020202020204" pitchFamily="34" charset="0"/>
              <a:buChar char="•"/>
            </a:pPr>
            <a:r>
              <a:rPr lang="en-US" sz="2600" dirty="0"/>
              <a:t>Social behavior reflected forecasts, not reflexes</a:t>
            </a:r>
          </a:p>
        </p:txBody>
      </p:sp>
      <p:graphicFrame>
        <p:nvGraphicFramePr>
          <p:cNvPr id="5" name="Table 4">
            <a:extLst>
              <a:ext uri="{FF2B5EF4-FFF2-40B4-BE49-F238E27FC236}">
                <a16:creationId xmlns:a16="http://schemas.microsoft.com/office/drawing/2014/main" id="{C41A893A-B2C8-AD15-CC4E-BF1AF25EEF3D}"/>
              </a:ext>
            </a:extLst>
          </p:cNvPr>
          <p:cNvGraphicFramePr>
            <a:graphicFrameLocks noGrp="1"/>
          </p:cNvGraphicFramePr>
          <p:nvPr>
            <p:extLst>
              <p:ext uri="{D42A27DB-BD31-4B8C-83A1-F6EECF244321}">
                <p14:modId xmlns:p14="http://schemas.microsoft.com/office/powerpoint/2010/main" val="969155444"/>
              </p:ext>
            </p:extLst>
          </p:nvPr>
        </p:nvGraphicFramePr>
        <p:xfrm>
          <a:off x="168353" y="1414266"/>
          <a:ext cx="6269769" cy="4209294"/>
        </p:xfrm>
        <a:graphic>
          <a:graphicData uri="http://schemas.openxmlformats.org/drawingml/2006/table">
            <a:tbl>
              <a:tblPr firstRow="1" bandRow="1">
                <a:tableStyleId>{5C22544A-7EE6-4342-B048-85BDC9FD1C3A}</a:tableStyleId>
              </a:tblPr>
              <a:tblGrid>
                <a:gridCol w="1282564">
                  <a:extLst>
                    <a:ext uri="{9D8B030D-6E8A-4147-A177-3AD203B41FA5}">
                      <a16:colId xmlns:a16="http://schemas.microsoft.com/office/drawing/2014/main" val="3080825028"/>
                    </a:ext>
                  </a:extLst>
                </a:gridCol>
                <a:gridCol w="1559323">
                  <a:extLst>
                    <a:ext uri="{9D8B030D-6E8A-4147-A177-3AD203B41FA5}">
                      <a16:colId xmlns:a16="http://schemas.microsoft.com/office/drawing/2014/main" val="3178621483"/>
                    </a:ext>
                  </a:extLst>
                </a:gridCol>
                <a:gridCol w="1860439">
                  <a:extLst>
                    <a:ext uri="{9D8B030D-6E8A-4147-A177-3AD203B41FA5}">
                      <a16:colId xmlns:a16="http://schemas.microsoft.com/office/drawing/2014/main" val="300749458"/>
                    </a:ext>
                  </a:extLst>
                </a:gridCol>
                <a:gridCol w="1567443">
                  <a:extLst>
                    <a:ext uri="{9D8B030D-6E8A-4147-A177-3AD203B41FA5}">
                      <a16:colId xmlns:a16="http://schemas.microsoft.com/office/drawing/2014/main" val="1492327836"/>
                    </a:ext>
                  </a:extLst>
                </a:gridCol>
              </a:tblGrid>
              <a:tr h="1007367">
                <a:tc>
                  <a:txBody>
                    <a:bodyPr/>
                    <a:lstStyle/>
                    <a:p>
                      <a:pPr algn="ctr"/>
                      <a:endParaRPr lang="en-US" sz="2200" dirty="0"/>
                    </a:p>
                  </a:txBody>
                  <a:tcPr anchor="ctr"/>
                </a:tc>
                <a:tc>
                  <a:txBody>
                    <a:bodyPr/>
                    <a:lstStyle/>
                    <a:p>
                      <a:pPr algn="ctr"/>
                      <a:endParaRPr lang="en-US" sz="2200" dirty="0"/>
                    </a:p>
                  </a:txBody>
                  <a:tcPr anchor="ctr"/>
                </a:tc>
                <a:tc gridSpan="2">
                  <a:txBody>
                    <a:bodyPr/>
                    <a:lstStyle/>
                    <a:p>
                      <a:pPr algn="ctr"/>
                      <a:r>
                        <a:rPr lang="en-US" sz="2200" dirty="0"/>
                        <a:t>Player A</a:t>
                      </a:r>
                    </a:p>
                  </a:txBody>
                  <a:tcPr anchor="ctr"/>
                </a:tc>
                <a:tc hMerge="1">
                  <a:txBody>
                    <a:bodyPr/>
                    <a:lstStyle/>
                    <a:p>
                      <a:endParaRPr lang="en-US" dirty="0"/>
                    </a:p>
                  </a:txBody>
                  <a:tcPr/>
                </a:tc>
                <a:extLst>
                  <a:ext uri="{0D108BD9-81ED-4DB2-BD59-A6C34878D82A}">
                    <a16:rowId xmlns:a16="http://schemas.microsoft.com/office/drawing/2014/main" val="4128044788"/>
                  </a:ext>
                </a:extLst>
              </a:tr>
              <a:tr h="1007367">
                <a:tc>
                  <a:txBody>
                    <a:bodyPr/>
                    <a:lstStyle/>
                    <a:p>
                      <a:pPr algn="ctr"/>
                      <a:endParaRPr lang="en-US" sz="2200" dirty="0">
                        <a:solidFill>
                          <a:schemeClr val="bg1"/>
                        </a:solidFill>
                      </a:endParaRPr>
                    </a:p>
                  </a:txBody>
                  <a:tcPr anchor="ctr">
                    <a:solidFill>
                      <a:schemeClr val="accent1"/>
                    </a:solidFill>
                  </a:tcPr>
                </a:tc>
                <a:tc>
                  <a:txBody>
                    <a:bodyPr/>
                    <a:lstStyle/>
                    <a:p>
                      <a:pPr algn="ctr"/>
                      <a:endParaRPr lang="en-US" sz="2200" dirty="0"/>
                    </a:p>
                  </a:txBody>
                  <a:tcPr anchor="ctr"/>
                </a:tc>
                <a:tc>
                  <a:txBody>
                    <a:bodyPr/>
                    <a:lstStyle/>
                    <a:p>
                      <a:pPr algn="ctr"/>
                      <a:r>
                        <a:rPr lang="en-US" sz="2200" dirty="0"/>
                        <a:t>Cooperate</a:t>
                      </a:r>
                    </a:p>
                  </a:txBody>
                  <a:tcPr anchor="ctr"/>
                </a:tc>
                <a:tc>
                  <a:txBody>
                    <a:bodyPr/>
                    <a:lstStyle/>
                    <a:p>
                      <a:pPr algn="ctr"/>
                      <a:r>
                        <a:rPr lang="en-US" sz="2200" dirty="0"/>
                        <a:t>Defect</a:t>
                      </a:r>
                    </a:p>
                  </a:txBody>
                  <a:tcPr anchor="ctr"/>
                </a:tc>
                <a:extLst>
                  <a:ext uri="{0D108BD9-81ED-4DB2-BD59-A6C34878D82A}">
                    <a16:rowId xmlns:a16="http://schemas.microsoft.com/office/drawing/2014/main" val="3046827455"/>
                  </a:ext>
                </a:extLst>
              </a:tr>
              <a:tr h="1007367">
                <a:tc rowSpan="2">
                  <a:txBody>
                    <a:bodyPr/>
                    <a:lstStyle/>
                    <a:p>
                      <a:pPr algn="ctr"/>
                      <a:r>
                        <a:rPr lang="en-US" sz="2200" dirty="0">
                          <a:solidFill>
                            <a:schemeClr val="bg1"/>
                          </a:solidFill>
                        </a:rPr>
                        <a:t>Player B</a:t>
                      </a:r>
                    </a:p>
                  </a:txBody>
                  <a:tcPr anchor="ctr">
                    <a:solidFill>
                      <a:schemeClr val="accent1"/>
                    </a:solidFill>
                  </a:tcPr>
                </a:tc>
                <a:tc>
                  <a:txBody>
                    <a:bodyPr/>
                    <a:lstStyle/>
                    <a:p>
                      <a:pPr algn="ctr"/>
                      <a:r>
                        <a:rPr lang="en-US" sz="2200" dirty="0"/>
                        <a:t>Cooperate</a:t>
                      </a:r>
                    </a:p>
                  </a:txBody>
                  <a:tcPr anchor="ctr"/>
                </a:tc>
                <a:tc>
                  <a:txBody>
                    <a:bodyPr/>
                    <a:lstStyle/>
                    <a:p>
                      <a:pPr algn="ctr"/>
                      <a:r>
                        <a:rPr lang="en-US" sz="2200" dirty="0"/>
                        <a:t>Mutual Cooperation</a:t>
                      </a:r>
                    </a:p>
                  </a:txBody>
                  <a:tcPr anchor="ctr"/>
                </a:tc>
                <a:tc>
                  <a:txBody>
                    <a:bodyPr/>
                    <a:lstStyle/>
                    <a:p>
                      <a:pPr algn="ctr"/>
                      <a:r>
                        <a:rPr lang="en-US" sz="2200" dirty="0"/>
                        <a:t>A takes advantage of B</a:t>
                      </a:r>
                    </a:p>
                  </a:txBody>
                  <a:tcPr anchor="ctr"/>
                </a:tc>
                <a:extLst>
                  <a:ext uri="{0D108BD9-81ED-4DB2-BD59-A6C34878D82A}">
                    <a16:rowId xmlns:a16="http://schemas.microsoft.com/office/drawing/2014/main" val="1620323548"/>
                  </a:ext>
                </a:extLst>
              </a:tr>
              <a:tr h="1007367">
                <a:tc vMerge="1">
                  <a:txBody>
                    <a:bodyPr/>
                    <a:lstStyle/>
                    <a:p>
                      <a:endParaRPr lang="en-US" dirty="0"/>
                    </a:p>
                  </a:txBody>
                  <a:tcPr/>
                </a:tc>
                <a:tc>
                  <a:txBody>
                    <a:bodyPr/>
                    <a:lstStyle/>
                    <a:p>
                      <a:pPr algn="ctr"/>
                      <a:r>
                        <a:rPr lang="en-US" sz="2200" dirty="0"/>
                        <a:t>Defect</a:t>
                      </a:r>
                    </a:p>
                  </a:txBody>
                  <a:tcPr anchor="ctr"/>
                </a:tc>
                <a:tc>
                  <a:txBody>
                    <a:bodyPr/>
                    <a:lstStyle/>
                    <a:p>
                      <a:pPr algn="ctr"/>
                      <a:r>
                        <a:rPr lang="en-US" sz="2200" dirty="0"/>
                        <a:t>B takes advantage of A</a:t>
                      </a:r>
                    </a:p>
                  </a:txBody>
                  <a:tcPr anchor="ctr"/>
                </a:tc>
                <a:tc>
                  <a:txBody>
                    <a:bodyPr/>
                    <a:lstStyle/>
                    <a:p>
                      <a:pPr algn="ctr"/>
                      <a:r>
                        <a:rPr lang="en-US" sz="2200" dirty="0"/>
                        <a:t>Mutual Defection</a:t>
                      </a:r>
                    </a:p>
                  </a:txBody>
                  <a:tcPr anchor="ctr"/>
                </a:tc>
                <a:extLst>
                  <a:ext uri="{0D108BD9-81ED-4DB2-BD59-A6C34878D82A}">
                    <a16:rowId xmlns:a16="http://schemas.microsoft.com/office/drawing/2014/main" val="3915463150"/>
                  </a:ext>
                </a:extLst>
              </a:tr>
            </a:tbl>
          </a:graphicData>
        </a:graphic>
      </p:graphicFrame>
    </p:spTree>
    <p:extLst>
      <p:ext uri="{BB962C8B-B14F-4D97-AF65-F5344CB8AC3E}">
        <p14:creationId xmlns:p14="http://schemas.microsoft.com/office/powerpoint/2010/main" val="3966274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F14CC-AF09-F8C7-0EE9-4CA7421FFCD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B164C1FC-B8C0-5D88-1DD5-F38D73FDFDA7}"/>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Primate Cognition: Algorithms &amp; Representations</a:t>
            </a:r>
            <a:endParaRPr lang="en-US" dirty="0"/>
          </a:p>
        </p:txBody>
      </p:sp>
      <p:sp>
        <p:nvSpPr>
          <p:cNvPr id="2" name="TextBox 1" descr="FIG. 1. Lateral views of the brains of a number of extant vertebrate species (the brains are not drawn to the same scale). While there is tremendous variation in both overall brain size (see Fig. 2) and the size of most brain divisions, most vertebrates possess brains that can be divided into the same number of divisions. aob, accessory olfactory bulb (cross-hatched); cb, cerebellum (stippled); ch, cerebral hemispheres (cross-hatched); m, medulla oblongata; ob, olfactory bulb (cross-hatched); ot, optic tectum (black); and p, pituitary gland. Modified from Braun and Northcutt (1999).">
            <a:extLst>
              <a:ext uri="{FF2B5EF4-FFF2-40B4-BE49-F238E27FC236}">
                <a16:creationId xmlns:a16="http://schemas.microsoft.com/office/drawing/2014/main" id="{642A02A1-2946-A45B-521A-7338DACBBB42}"/>
              </a:ext>
            </a:extLst>
          </p:cNvPr>
          <p:cNvSpPr txBox="1"/>
          <p:nvPr/>
        </p:nvSpPr>
        <p:spPr>
          <a:xfrm>
            <a:off x="6438122" y="1382286"/>
            <a:ext cx="5585525" cy="3416320"/>
          </a:xfrm>
          <a:prstGeom prst="rect">
            <a:avLst/>
          </a:prstGeom>
          <a:noFill/>
        </p:spPr>
        <p:txBody>
          <a:bodyPr wrap="square" rtlCol="0">
            <a:spAutoFit/>
          </a:bodyPr>
          <a:lstStyle/>
          <a:p>
            <a:r>
              <a:rPr lang="en-US" sz="3000" b="1" dirty="0"/>
              <a:t>Hierarchy Presupposed Internalizing Others’ Dispositions</a:t>
            </a:r>
          </a:p>
          <a:p>
            <a:pPr marL="457200" indent="-457200">
              <a:buFont typeface="Arial" panose="020B0604020202020204" pitchFamily="34" charset="0"/>
              <a:buChar char="•"/>
            </a:pPr>
            <a:r>
              <a:rPr lang="en-US" sz="2600" dirty="0"/>
              <a:t>Dominance relations guided action across contexts</a:t>
            </a:r>
          </a:p>
          <a:p>
            <a:pPr marL="457200" indent="-457200">
              <a:buFont typeface="Arial" panose="020B0604020202020204" pitchFamily="34" charset="0"/>
              <a:buChar char="•"/>
            </a:pPr>
            <a:r>
              <a:rPr lang="en-US" sz="2600" dirty="0"/>
              <a:t>Individuals deferred or challenged based on stored expectations</a:t>
            </a:r>
          </a:p>
          <a:p>
            <a:pPr marL="457200" indent="-457200">
              <a:buFont typeface="Arial" panose="020B0604020202020204" pitchFamily="34" charset="0"/>
              <a:buChar char="•"/>
            </a:pPr>
            <a:r>
              <a:rPr lang="en-US" sz="2600" dirty="0"/>
              <a:t>Rank functioned as an internal variable used in decision-making</a:t>
            </a:r>
          </a:p>
        </p:txBody>
      </p:sp>
      <p:pic>
        <p:nvPicPr>
          <p:cNvPr id="2050" name="Picture 2" descr="Transparent Background 23556595 PNG">
            <a:extLst>
              <a:ext uri="{FF2B5EF4-FFF2-40B4-BE49-F238E27FC236}">
                <a16:creationId xmlns:a16="http://schemas.microsoft.com/office/drawing/2014/main" id="{4EC905CD-B4FE-93BE-75F7-415872AE15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3503" y="1099846"/>
            <a:ext cx="2354814" cy="238649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onkey PNG Vector Images with ...">
            <a:extLst>
              <a:ext uri="{FF2B5EF4-FFF2-40B4-BE49-F238E27FC236}">
                <a16:creationId xmlns:a16="http://schemas.microsoft.com/office/drawing/2014/main" id="{9CB228B6-F95C-EEBA-2325-B325A7F84C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5781" y="3429000"/>
            <a:ext cx="1680377" cy="238649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Monkey PNG transparent image download ...">
            <a:extLst>
              <a:ext uri="{FF2B5EF4-FFF2-40B4-BE49-F238E27FC236}">
                <a16:creationId xmlns:a16="http://schemas.microsoft.com/office/drawing/2014/main" id="{47438B40-75B0-DE2D-9795-04EFED1BD9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9687" y="3804044"/>
            <a:ext cx="1484192" cy="198912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Download Chimpanzee Standing ...">
            <a:extLst>
              <a:ext uri="{FF2B5EF4-FFF2-40B4-BE49-F238E27FC236}">
                <a16:creationId xmlns:a16="http://schemas.microsoft.com/office/drawing/2014/main" id="{3364724B-87AA-86E1-8978-91DDE7A3EE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726" y="1099846"/>
            <a:ext cx="2360488" cy="2329154"/>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15,500+ Apple White Background Stock Illustrations, Royalty ...">
            <a:extLst>
              <a:ext uri="{FF2B5EF4-FFF2-40B4-BE49-F238E27FC236}">
                <a16:creationId xmlns:a16="http://schemas.microsoft.com/office/drawing/2014/main" id="{6EE56C1D-E036-42F6-729B-4E0814C0F5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56058" y="4311340"/>
            <a:ext cx="539942" cy="48726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2" descr="15,500+ Apple White Background Stock Illustrations, Royalty ...">
            <a:extLst>
              <a:ext uri="{FF2B5EF4-FFF2-40B4-BE49-F238E27FC236}">
                <a16:creationId xmlns:a16="http://schemas.microsoft.com/office/drawing/2014/main" id="{12818796-4CCB-E559-A7D0-BE5B4786288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18346" y="5136341"/>
            <a:ext cx="539942" cy="4872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2" descr="15,500+ Apple White Background Stock Illustrations, Royalty ...">
            <a:extLst>
              <a:ext uri="{FF2B5EF4-FFF2-40B4-BE49-F238E27FC236}">
                <a16:creationId xmlns:a16="http://schemas.microsoft.com/office/drawing/2014/main" id="{D51E1556-46EC-6AFA-5D1D-ADCD7F733DF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05124" y="4393993"/>
            <a:ext cx="494521" cy="48726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15,500+ Apple White Background Stock Illustrations, Royalty ...">
            <a:extLst>
              <a:ext uri="{FF2B5EF4-FFF2-40B4-BE49-F238E27FC236}">
                <a16:creationId xmlns:a16="http://schemas.microsoft.com/office/drawing/2014/main" id="{7DD34C0A-DF3F-FEF4-CC1B-06403BAFD2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68449" y="4806791"/>
            <a:ext cx="494521" cy="487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091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Design">
  <a:themeElements>
    <a:clrScheme name="Custom 5">
      <a:dk1>
        <a:srgbClr val="13284B"/>
      </a:dk1>
      <a:lt1>
        <a:srgbClr val="FFFFFF"/>
      </a:lt1>
      <a:dk2>
        <a:srgbClr val="1E3877"/>
      </a:dk2>
      <a:lt2>
        <a:srgbClr val="F8FAFC"/>
      </a:lt2>
      <a:accent1>
        <a:srgbClr val="FF552E"/>
      </a:accent1>
      <a:accent2>
        <a:srgbClr val="1D58A7"/>
      </a:accent2>
      <a:accent3>
        <a:srgbClr val="F5821E"/>
      </a:accent3>
      <a:accent4>
        <a:srgbClr val="009FD3"/>
      </a:accent4>
      <a:accent5>
        <a:srgbClr val="DD3403"/>
      </a:accent5>
      <a:accent6>
        <a:srgbClr val="D2D2D2"/>
      </a:accent6>
      <a:hlink>
        <a:srgbClr val="1D58A7"/>
      </a:hlink>
      <a:folHlink>
        <a:srgbClr val="DD340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9" id="{EB6B2FBE-53CE-AE45-9D18-D10FBF4063E0}" vid="{7AC8A834-0896-8341-9AC3-2DE1C842C7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Custom Design</Template>
  <TotalTime>40213</TotalTime>
  <Words>4484</Words>
  <Application>Microsoft Macintosh PowerPoint</Application>
  <PresentationFormat>Widescreen</PresentationFormat>
  <Paragraphs>449</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Georgia</vt:lpstr>
      <vt:lpstr>Custom Design</vt:lpstr>
      <vt:lpstr>BCOG 100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Willits, Jon Anthony</dc:creator>
  <cp:lastModifiedBy>Willits, Jon Anthony</cp:lastModifiedBy>
  <cp:revision>527</cp:revision>
  <cp:lastPrinted>2025-10-27T14:52:00Z</cp:lastPrinted>
  <dcterms:created xsi:type="dcterms:W3CDTF">2022-08-22T20:35:14Z</dcterms:created>
  <dcterms:modified xsi:type="dcterms:W3CDTF">2025-10-31T21:33:38Z</dcterms:modified>
</cp:coreProperties>
</file>

<file path=docProps/thumbnail.jpeg>
</file>